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72" r:id="rId4"/>
    <p:sldId id="259" r:id="rId5"/>
    <p:sldId id="260" r:id="rId6"/>
    <p:sldId id="261" r:id="rId7"/>
    <p:sldId id="262" r:id="rId8"/>
    <p:sldId id="263" r:id="rId9"/>
    <p:sldId id="264" r:id="rId10"/>
    <p:sldId id="265" r:id="rId11"/>
    <p:sldId id="266" r:id="rId12"/>
    <p:sldId id="267" r:id="rId13"/>
    <p:sldId id="270" r:id="rId14"/>
    <p:sldId id="271" r:id="rId15"/>
    <p:sldId id="268"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ormorant Garamond Bold" panose="020B0604020202020204" charset="0"/>
      <p:regular r:id="rId22"/>
    </p:embeddedFont>
    <p:embeddedFont>
      <p:font typeface="Eczar SemiBold" panose="020B0604020202020204" charset="0"/>
      <p:regular r:id="rId23"/>
    </p:embeddedFont>
    <p:embeddedFont>
      <p:font typeface="Eczar SemiBold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2"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S Coordinator" userId="fc105ad2-c687-4d06-9540-6fed80607b2b" providerId="ADAL" clId="{45773779-C84A-4856-85CE-282256F4CCDA}"/>
    <pc:docChg chg="custSel modSld">
      <pc:chgData name="EMS Coordinator" userId="fc105ad2-c687-4d06-9540-6fed80607b2b" providerId="ADAL" clId="{45773779-C84A-4856-85CE-282256F4CCDA}" dt="2021-11-16T22:27:36.962" v="5" actId="313"/>
      <pc:docMkLst>
        <pc:docMk/>
      </pc:docMkLst>
      <pc:sldChg chg="modSp mod modNotesTx">
        <pc:chgData name="EMS Coordinator" userId="fc105ad2-c687-4d06-9540-6fed80607b2b" providerId="ADAL" clId="{45773779-C84A-4856-85CE-282256F4CCDA}" dt="2021-11-16T22:25:28.857" v="1" actId="6549"/>
        <pc:sldMkLst>
          <pc:docMk/>
          <pc:sldMk cId="0" sldId="259"/>
        </pc:sldMkLst>
        <pc:spChg chg="mod">
          <ac:chgData name="EMS Coordinator" userId="fc105ad2-c687-4d06-9540-6fed80607b2b" providerId="ADAL" clId="{45773779-C84A-4856-85CE-282256F4CCDA}" dt="2021-11-16T22:25:24.818" v="0" actId="6549"/>
          <ac:spMkLst>
            <pc:docMk/>
            <pc:sldMk cId="0" sldId="259"/>
            <ac:spMk id="5" creationId="{00000000-0000-0000-0000-000000000000}"/>
          </ac:spMkLst>
        </pc:spChg>
      </pc:sldChg>
      <pc:sldChg chg="modSp mod">
        <pc:chgData name="EMS Coordinator" userId="fc105ad2-c687-4d06-9540-6fed80607b2b" providerId="ADAL" clId="{45773779-C84A-4856-85CE-282256F4CCDA}" dt="2021-11-16T22:27:36.962" v="5" actId="313"/>
        <pc:sldMkLst>
          <pc:docMk/>
          <pc:sldMk cId="0" sldId="261"/>
        </pc:sldMkLst>
        <pc:spChg chg="mod">
          <ac:chgData name="EMS Coordinator" userId="fc105ad2-c687-4d06-9540-6fed80607b2b" providerId="ADAL" clId="{45773779-C84A-4856-85CE-282256F4CCDA}" dt="2021-11-16T22:27:36.962" v="5" actId="313"/>
          <ac:spMkLst>
            <pc:docMk/>
            <pc:sldMk cId="0" sldId="261"/>
            <ac:spMk id="4" creationId="{00000000-0000-0000-0000-000000000000}"/>
          </ac:spMkLst>
        </pc:spChg>
        <pc:spChg chg="mod">
          <ac:chgData name="EMS Coordinator" userId="fc105ad2-c687-4d06-9540-6fed80607b2b" providerId="ADAL" clId="{45773779-C84A-4856-85CE-282256F4CCDA}" dt="2021-11-16T22:27:26.468" v="3" actId="33524"/>
          <ac:spMkLst>
            <pc:docMk/>
            <pc:sldMk cId="0" sldId="261"/>
            <ac:spMk id="5" creationId="{00000000-0000-0000-0000-000000000000}"/>
          </ac:spMkLst>
        </pc:spChg>
      </pc:sldChg>
      <pc:sldChg chg="modSp mod">
        <pc:chgData name="EMS Coordinator" userId="fc105ad2-c687-4d06-9540-6fed80607b2b" providerId="ADAL" clId="{45773779-C84A-4856-85CE-282256F4CCDA}" dt="2021-11-16T22:26:52.871" v="2" actId="1076"/>
        <pc:sldMkLst>
          <pc:docMk/>
          <pc:sldMk cId="0" sldId="262"/>
        </pc:sldMkLst>
        <pc:picChg chg="mod">
          <ac:chgData name="EMS Coordinator" userId="fc105ad2-c687-4d06-9540-6fed80607b2b" providerId="ADAL" clId="{45773779-C84A-4856-85CE-282256F4CCDA}" dt="2021-11-16T22:26:52.871" v="2" actId="1076"/>
          <ac:picMkLst>
            <pc:docMk/>
            <pc:sldMk cId="0" sldId="262"/>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Welcome to the Direct to Triage Program presentation.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EMS Office understands that questions about the program will arise. Questions regarding the direct to triage program should be directed to your departmental EMS Officers. Here are a few questions that you may already have.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Temperature measurement is not required for each patient. Clinicians should use judgement when obtaining a temperature measurement to determine if it is appropriate. Patients who meet sepsis or PUI criteria must have a temperature taken.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Direct to Triage program will assist the clinician in making the decision to place their patient directly in the receiving hospital's waiting room. Patients must be deemed a low-acuity, Priority 3 patient, be 18 years of age or older, be alert and oriented and able to communicate with EMS, Understand the process of being placed in the waiting room and clinically sober, and able to sit independently in a chair or wheel chair.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128798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Direct to Triage program will assist the clinician in making the decision to place their patient directly in the receiving hospital's waiting room. Patients must be deemed a low-acuity, Priority 3 patient, be 18 years of age or older, be alert and oriented and able to communicate with EMS, Understand the process of being placed in the waiting room and clinically sober, and able to sit independently in a chair or wheel chair.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287167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Thank you for viewing the Direct to Triage Program. Please direct all questions regarding the program to your EMS District Officer.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This presentation will explain the purpose of the Direct to Triage program as well as it's capabilities and limitations, guide clinicians to determine what patients are appropriate for the program, help clinicians understand the importance of a thorough and accurate assessment as well as the importance of documentation.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Direct to Triage program will assist the clinician in making the decision to place their patient directly in the receiving hospital's waiting room. Patients must be deemed a low-acuity, Priority 3 patient, be 18 years of age or older, be alert and oriented and able to communicate with EMS, Understand the process of being placed in the waiting room and clinically sober, and able to sit independently in a chair or wheelchair.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Once the patient has met the criteria, the clinician must ensure the patients vitals signs are acceptable. The patient must have a respiratory rate between 10-20, a heart rate between 60-100, a room air pulse ox greater than 92%, a temperature between 96-101 degrees F, A blood glucose level between 71-299 mg/dl, ad blood pressure readings between 1100 and 180 systolic and 60-100 diastolic. Keep in mind, a blood glucose only needs to be measured if it is indicated for that particular patient. It is not a requirement of the program.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Patients with high-risk condition are automatically excluded from the Direct to Triage Program and must be taken through the ambulance entrance of the emergency room. High risk conditions include:</a:t>
            </a:r>
          </a:p>
          <a:p>
            <a:pPr lvl="0"/>
            <a:r>
              <a:rPr lang="en-US" dirty="0"/>
              <a:t>Unexplained abdominal pain</a:t>
            </a:r>
          </a:p>
          <a:p>
            <a:pPr lvl="0"/>
            <a:r>
              <a:rPr lang="en-US" dirty="0"/>
              <a:t>Altered mental status</a:t>
            </a:r>
          </a:p>
          <a:p>
            <a:pPr lvl="0"/>
            <a:r>
              <a:rPr lang="en-US" dirty="0"/>
              <a:t>Unexplained back pain</a:t>
            </a:r>
          </a:p>
          <a:p>
            <a:pPr lvl="0"/>
            <a:r>
              <a:rPr lang="en-US" dirty="0"/>
              <a:t>Chest pain</a:t>
            </a:r>
          </a:p>
          <a:p>
            <a:pPr lvl="0"/>
            <a:r>
              <a:rPr lang="en-US" dirty="0"/>
              <a:t>dyspnea or shortness of breath,</a:t>
            </a:r>
          </a:p>
          <a:p>
            <a:pPr lvl="0"/>
            <a:r>
              <a:rPr lang="en-US" dirty="0"/>
              <a:t>acute focal neurological deficits, seizures, suspected sepsis, syncope, suicidal or homicidal ideations, patients requiring more than normal assistance to walk, or patients unable to cooperate with a history and physical exam.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Patients who have time dependent needs will be excluded from the direct to triage program and taken through the ambulance entrance. Time dependent needs include:</a:t>
            </a:r>
          </a:p>
          <a:p>
            <a:pPr lvl="0"/>
            <a:r>
              <a:rPr lang="en-US"/>
              <a:t>Airway, breathing or circulation issues that require immediate attention, New onset deficits or deformities, Severe tenderness with palpation or on exam, significant head or truncal trauma, uncontrollable bleeding, patients who require ALS monitoring or interventions, or any patient with the concern for potential deterioration.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Once the clinician determines the patient has met the criteria for the Direct to Triage Program to include acceptable vital signs and the absence of high risk conditions or time dependent needs, the clinician will assist the patient to the waiting room triage area to be registered. The clinician will obtain signatures from the patient as well as hospital staff while providing a brief report to the triage nurse in the waiting room. The clinician must provide the triage nurse with the MIEMSS approved short form prior to clearing the hospital. </a:t>
            </a:r>
          </a:p>
          <a:p>
            <a:pPr lvl="0"/>
            <a:r>
              <a:rPr lang="en-US"/>
              <a:t>Patients who are not initially destined for Direct to Triage can still be taken to the waiting room if directed to do so by the Charge Nurse.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completing the eMEDS report, clinicians will be required to complete the Jurisdiction question located beneath the narrative.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All eMEDS reports identified as participating in the Direct to Triage Program will require review. Clinicians will be provided with feedback through the QA/QI function in eMEDS.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AADA2DF-7B8B-4252-8B53-FC753F27D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5977" y="2404257"/>
            <a:ext cx="5099732" cy="5099732"/>
          </a:xfrm>
          <a:prstGeom prst="rect">
            <a:avLst/>
          </a:prstGeom>
        </p:spPr>
      </p:pic>
      <p:pic>
        <p:nvPicPr>
          <p:cNvPr id="20" name="Picture 19">
            <a:extLst>
              <a:ext uri="{FF2B5EF4-FFF2-40B4-BE49-F238E27FC236}">
                <a16:creationId xmlns:a16="http://schemas.microsoft.com/office/drawing/2014/main" id="{8629EF0B-F759-47E2-86B9-DA72277E3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35287"/>
            <a:ext cx="5099732" cy="5099732"/>
          </a:xfrm>
          <a:prstGeom prst="rect">
            <a:avLst/>
          </a:prstGeom>
        </p:spPr>
      </p:pic>
      <p:grpSp>
        <p:nvGrpSpPr>
          <p:cNvPr id="2" name="Group 2"/>
          <p:cNvGrpSpPr/>
          <p:nvPr/>
        </p:nvGrpSpPr>
        <p:grpSpPr>
          <a:xfrm>
            <a:off x="1028700" y="9258300"/>
            <a:ext cx="16230600" cy="722867"/>
            <a:chOff x="0" y="0"/>
            <a:chExt cx="21640800" cy="963821"/>
          </a:xfrm>
        </p:grpSpPr>
        <p:sp>
          <p:nvSpPr>
            <p:cNvPr id="3" name="AutoShape 3"/>
            <p:cNvSpPr/>
            <p:nvPr/>
          </p:nvSpPr>
          <p:spPr>
            <a:xfrm>
              <a:off x="0" y="0"/>
              <a:ext cx="21640800" cy="41400"/>
            </a:xfrm>
            <a:prstGeom prst="rect">
              <a:avLst/>
            </a:prstGeom>
            <a:solidFill>
              <a:srgbClr val="CDA63C"/>
            </a:solidFill>
          </p:spPr>
        </p:sp>
        <p:sp>
          <p:nvSpPr>
            <p:cNvPr id="4" name="TextBox 4"/>
            <p:cNvSpPr txBox="1"/>
            <p:nvPr/>
          </p:nvSpPr>
          <p:spPr>
            <a:xfrm>
              <a:off x="0" y="279360"/>
              <a:ext cx="13063311" cy="684461"/>
            </a:xfrm>
            <a:prstGeom prst="rect">
              <a:avLst/>
            </a:prstGeom>
          </p:spPr>
          <p:txBody>
            <a:bodyPr lIns="0" tIns="0" rIns="0" bIns="0" rtlCol="0" anchor="t">
              <a:spAutoFit/>
            </a:bodyPr>
            <a:lstStyle/>
            <a:p>
              <a:pPr>
                <a:lnSpc>
                  <a:spcPts val="4199"/>
                </a:lnSpc>
                <a:spcBef>
                  <a:spcPct val="0"/>
                </a:spcBef>
              </a:pPr>
              <a:r>
                <a:rPr lang="en-US" sz="2999" dirty="0">
                  <a:solidFill>
                    <a:srgbClr val="1A1B18"/>
                  </a:solidFill>
                  <a:latin typeface="Cormorant Garamond Bold"/>
                </a:rPr>
                <a:t>November 1, 2021</a:t>
              </a:r>
            </a:p>
          </p:txBody>
        </p:sp>
        <p:sp>
          <p:nvSpPr>
            <p:cNvPr id="5" name="TextBox 5"/>
            <p:cNvSpPr txBox="1"/>
            <p:nvPr/>
          </p:nvSpPr>
          <p:spPr>
            <a:xfrm>
              <a:off x="15852433" y="480529"/>
              <a:ext cx="5788367" cy="357634"/>
            </a:xfrm>
            <a:prstGeom prst="rect">
              <a:avLst/>
            </a:prstGeom>
          </p:spPr>
          <p:txBody>
            <a:bodyPr lIns="0" tIns="0" rIns="0" bIns="0" rtlCol="0" anchor="t">
              <a:spAutoFit/>
            </a:bodyPr>
            <a:lstStyle/>
            <a:p>
              <a:pPr algn="r">
                <a:lnSpc>
                  <a:spcPts val="2099"/>
                </a:lnSpc>
                <a:spcBef>
                  <a:spcPct val="0"/>
                </a:spcBef>
              </a:pPr>
              <a:endParaRPr/>
            </a:p>
          </p:txBody>
        </p:sp>
      </p:grpSp>
      <p:sp>
        <p:nvSpPr>
          <p:cNvPr id="7" name="TextBox 7"/>
          <p:cNvSpPr txBox="1"/>
          <p:nvPr/>
        </p:nvSpPr>
        <p:spPr>
          <a:xfrm>
            <a:off x="3814948" y="6125752"/>
            <a:ext cx="11332666" cy="1210311"/>
          </a:xfrm>
          <a:prstGeom prst="rect">
            <a:avLst/>
          </a:prstGeom>
        </p:spPr>
        <p:txBody>
          <a:bodyPr lIns="0" tIns="0" rIns="0" bIns="0" rtlCol="0" anchor="t">
            <a:spAutoFit/>
          </a:bodyPr>
          <a:lstStyle/>
          <a:p>
            <a:pPr algn="ctr">
              <a:lnSpc>
                <a:spcPts val="9939"/>
              </a:lnSpc>
            </a:pPr>
            <a:r>
              <a:rPr lang="en-US" sz="7099" dirty="0">
                <a:solidFill>
                  <a:srgbClr val="1A1B18"/>
                </a:solidFill>
                <a:latin typeface="Cormorant Garamond Bold Bold"/>
              </a:rPr>
              <a:t>"Direct to Triage Program"</a:t>
            </a:r>
          </a:p>
        </p:txBody>
      </p:sp>
      <p:sp>
        <p:nvSpPr>
          <p:cNvPr id="8" name="TextBox 8"/>
          <p:cNvSpPr txBox="1"/>
          <p:nvPr/>
        </p:nvSpPr>
        <p:spPr>
          <a:xfrm>
            <a:off x="674562" y="672885"/>
            <a:ext cx="17613438" cy="3231654"/>
          </a:xfrm>
          <a:prstGeom prst="rect">
            <a:avLst/>
          </a:prstGeom>
        </p:spPr>
        <p:txBody>
          <a:bodyPr lIns="0" tIns="0" rIns="0" bIns="0" rtlCol="0" anchor="t">
            <a:spAutoFit/>
          </a:bodyPr>
          <a:lstStyle/>
          <a:p>
            <a:pPr algn="ctr">
              <a:lnSpc>
                <a:spcPts val="12599"/>
              </a:lnSpc>
            </a:pPr>
            <a:r>
              <a:rPr lang="en-US" sz="9000" dirty="0">
                <a:solidFill>
                  <a:srgbClr val="1A1B18"/>
                </a:solidFill>
                <a:latin typeface="Eczar SemiBold"/>
              </a:rPr>
              <a:t>Carroll County Fire and EMS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3194050"/>
            <a:ext cx="9932509" cy="3994150"/>
          </a:xfrm>
          <a:prstGeom prst="rect">
            <a:avLst/>
          </a:prstGeom>
        </p:spPr>
        <p:txBody>
          <a:bodyPr lIns="0" tIns="0" rIns="0" bIns="0" rtlCol="0" anchor="t">
            <a:spAutoFit/>
          </a:bodyPr>
          <a:lstStyle/>
          <a:p>
            <a:pPr>
              <a:lnSpc>
                <a:spcPts val="10449"/>
              </a:lnSpc>
            </a:pPr>
            <a:r>
              <a:rPr lang="en-US" sz="9500">
                <a:solidFill>
                  <a:srgbClr val="1A1B18"/>
                </a:solidFill>
                <a:latin typeface="Eczar SemiBold Bold"/>
              </a:rPr>
              <a:t>Quality Assurance/</a:t>
            </a:r>
          </a:p>
          <a:p>
            <a:pPr>
              <a:lnSpc>
                <a:spcPts val="10450"/>
              </a:lnSpc>
            </a:pPr>
            <a:r>
              <a:rPr lang="en-US" sz="9500">
                <a:solidFill>
                  <a:srgbClr val="1A1B18"/>
                </a:solidFill>
                <a:latin typeface="Eczar SemiBold Bold"/>
              </a:rPr>
              <a:t>Improvement</a:t>
            </a:r>
          </a:p>
        </p:txBody>
      </p:sp>
      <p:grpSp>
        <p:nvGrpSpPr>
          <p:cNvPr id="3" name="Group 3"/>
          <p:cNvGrpSpPr/>
          <p:nvPr/>
        </p:nvGrpSpPr>
        <p:grpSpPr>
          <a:xfrm>
            <a:off x="10961209" y="4358777"/>
            <a:ext cx="5957527" cy="2440056"/>
            <a:chOff x="0" y="0"/>
            <a:chExt cx="7943369" cy="3253408"/>
          </a:xfrm>
        </p:grpSpPr>
        <p:sp>
          <p:nvSpPr>
            <p:cNvPr id="4" name="TextBox 4"/>
            <p:cNvSpPr txBox="1"/>
            <p:nvPr/>
          </p:nvSpPr>
          <p:spPr>
            <a:xfrm>
              <a:off x="0" y="-47625"/>
              <a:ext cx="7943369" cy="935965"/>
            </a:xfrm>
            <a:prstGeom prst="rect">
              <a:avLst/>
            </a:prstGeom>
          </p:spPr>
          <p:txBody>
            <a:bodyPr lIns="0" tIns="0" rIns="0" bIns="0" rtlCol="0" anchor="t">
              <a:spAutoFit/>
            </a:bodyPr>
            <a:lstStyle/>
            <a:p>
              <a:pPr>
                <a:lnSpc>
                  <a:spcPts val="5722"/>
                </a:lnSpc>
              </a:pPr>
              <a:r>
                <a:rPr lang="en-US" sz="4402" spc="-66">
                  <a:solidFill>
                    <a:srgbClr val="1A1B18"/>
                  </a:solidFill>
                  <a:latin typeface="Cormorant Garamond Bold Bold"/>
                </a:rPr>
                <a:t>Feedback</a:t>
              </a:r>
            </a:p>
          </p:txBody>
        </p:sp>
        <p:sp>
          <p:nvSpPr>
            <p:cNvPr id="5" name="TextBox 5"/>
            <p:cNvSpPr txBox="1"/>
            <p:nvPr/>
          </p:nvSpPr>
          <p:spPr>
            <a:xfrm>
              <a:off x="0" y="1214576"/>
              <a:ext cx="7943369" cy="2038832"/>
            </a:xfrm>
            <a:prstGeom prst="rect">
              <a:avLst/>
            </a:prstGeom>
          </p:spPr>
          <p:txBody>
            <a:bodyPr lIns="0" tIns="0" rIns="0" bIns="0" rtlCol="0" anchor="t">
              <a:spAutoFit/>
            </a:bodyPr>
            <a:lstStyle/>
            <a:p>
              <a:pPr>
                <a:lnSpc>
                  <a:spcPts val="4108"/>
                </a:lnSpc>
              </a:pPr>
              <a:r>
                <a:rPr lang="en-US" sz="2934">
                  <a:solidFill>
                    <a:srgbClr val="1A1B18"/>
                  </a:solidFill>
                  <a:latin typeface="Cormorant Garamond Bold"/>
                </a:rPr>
                <a:t>Clinicians will be provided with feedback through the QA/QI function in eMEDS.</a:t>
              </a:r>
            </a:p>
          </p:txBody>
        </p:sp>
      </p:grpSp>
      <p:grpSp>
        <p:nvGrpSpPr>
          <p:cNvPr id="6" name="Group 6"/>
          <p:cNvGrpSpPr/>
          <p:nvPr/>
        </p:nvGrpSpPr>
        <p:grpSpPr>
          <a:xfrm>
            <a:off x="10961209" y="1505684"/>
            <a:ext cx="5957527" cy="2440056"/>
            <a:chOff x="0" y="0"/>
            <a:chExt cx="7943369" cy="3253408"/>
          </a:xfrm>
        </p:grpSpPr>
        <p:sp>
          <p:nvSpPr>
            <p:cNvPr id="7" name="TextBox 7"/>
            <p:cNvSpPr txBox="1"/>
            <p:nvPr/>
          </p:nvSpPr>
          <p:spPr>
            <a:xfrm>
              <a:off x="0" y="-47625"/>
              <a:ext cx="7943369" cy="935966"/>
            </a:xfrm>
            <a:prstGeom prst="rect">
              <a:avLst/>
            </a:prstGeom>
          </p:spPr>
          <p:txBody>
            <a:bodyPr lIns="0" tIns="0" rIns="0" bIns="0" rtlCol="0" anchor="t">
              <a:spAutoFit/>
            </a:bodyPr>
            <a:lstStyle/>
            <a:p>
              <a:pPr>
                <a:lnSpc>
                  <a:spcPts val="5722"/>
                </a:lnSpc>
              </a:pPr>
              <a:r>
                <a:rPr lang="en-US" sz="4402" spc="-66">
                  <a:solidFill>
                    <a:srgbClr val="1A1B18"/>
                  </a:solidFill>
                  <a:latin typeface="Cormorant Garamond Bold Bold"/>
                </a:rPr>
                <a:t>100% </a:t>
              </a:r>
            </a:p>
          </p:txBody>
        </p:sp>
        <p:sp>
          <p:nvSpPr>
            <p:cNvPr id="8" name="TextBox 8"/>
            <p:cNvSpPr txBox="1"/>
            <p:nvPr/>
          </p:nvSpPr>
          <p:spPr>
            <a:xfrm>
              <a:off x="0" y="1214576"/>
              <a:ext cx="7943369" cy="2038832"/>
            </a:xfrm>
            <a:prstGeom prst="rect">
              <a:avLst/>
            </a:prstGeom>
          </p:spPr>
          <p:txBody>
            <a:bodyPr lIns="0" tIns="0" rIns="0" bIns="0" rtlCol="0" anchor="t">
              <a:spAutoFit/>
            </a:bodyPr>
            <a:lstStyle/>
            <a:p>
              <a:pPr>
                <a:lnSpc>
                  <a:spcPts val="4108"/>
                </a:lnSpc>
              </a:pPr>
              <a:r>
                <a:rPr lang="en-US" sz="2934">
                  <a:solidFill>
                    <a:srgbClr val="1A1B18"/>
                  </a:solidFill>
                  <a:latin typeface="Cormorant Garamond Bold"/>
                </a:rPr>
                <a:t>All eMEDS reports of patients identified as participating  in the Direct to Triage Program will require review.</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631271" y="1114425"/>
            <a:ext cx="5964583" cy="3683111"/>
          </a:xfrm>
          <a:prstGeom prst="rect">
            <a:avLst/>
          </a:prstGeom>
        </p:spPr>
        <p:txBody>
          <a:bodyPr lIns="0" tIns="0" rIns="0" bIns="0" rtlCol="0" anchor="t">
            <a:spAutoFit/>
          </a:bodyPr>
          <a:lstStyle/>
          <a:p>
            <a:pPr>
              <a:lnSpc>
                <a:spcPts val="9634"/>
              </a:lnSpc>
            </a:pPr>
            <a:r>
              <a:rPr lang="en-US" sz="8758" dirty="0">
                <a:solidFill>
                  <a:srgbClr val="1A1B18"/>
                </a:solidFill>
                <a:latin typeface="Eczar SemiBold Bold"/>
              </a:rPr>
              <a:t>Frequently Asked Questions</a:t>
            </a:r>
          </a:p>
        </p:txBody>
      </p:sp>
      <p:grpSp>
        <p:nvGrpSpPr>
          <p:cNvPr id="3" name="Group 3"/>
          <p:cNvGrpSpPr/>
          <p:nvPr/>
        </p:nvGrpSpPr>
        <p:grpSpPr>
          <a:xfrm>
            <a:off x="4337663" y="6194912"/>
            <a:ext cx="4501182" cy="3276364"/>
            <a:chOff x="0" y="0"/>
            <a:chExt cx="6001575" cy="4368485"/>
          </a:xfrm>
        </p:grpSpPr>
        <p:sp>
          <p:nvSpPr>
            <p:cNvPr id="4" name="TextBox 4"/>
            <p:cNvSpPr txBox="1"/>
            <p:nvPr/>
          </p:nvSpPr>
          <p:spPr>
            <a:xfrm>
              <a:off x="0" y="-38100"/>
              <a:ext cx="6001575" cy="1340274"/>
            </a:xfrm>
            <a:prstGeom prst="rect">
              <a:avLst/>
            </a:prstGeom>
          </p:spPr>
          <p:txBody>
            <a:bodyPr lIns="0" tIns="0" rIns="0" bIns="0" rtlCol="0" anchor="t">
              <a:spAutoFit/>
            </a:bodyPr>
            <a:lstStyle/>
            <a:p>
              <a:pPr>
                <a:lnSpc>
                  <a:spcPts val="4029"/>
                </a:lnSpc>
              </a:pPr>
              <a:r>
                <a:rPr lang="en-US" sz="3099" spc="-46">
                  <a:solidFill>
                    <a:srgbClr val="1A1B18"/>
                  </a:solidFill>
                  <a:latin typeface="Cormorant Garamond Bold Bold"/>
                </a:rPr>
                <a:t>What do I do if a hospital is on alert status/re-route?</a:t>
              </a:r>
            </a:p>
          </p:txBody>
        </p:sp>
        <p:sp>
          <p:nvSpPr>
            <p:cNvPr id="5" name="TextBox 5"/>
            <p:cNvSpPr txBox="1"/>
            <p:nvPr/>
          </p:nvSpPr>
          <p:spPr>
            <a:xfrm>
              <a:off x="0" y="1822558"/>
              <a:ext cx="6001575" cy="2545927"/>
            </a:xfrm>
            <a:prstGeom prst="rect">
              <a:avLst/>
            </a:prstGeom>
          </p:spPr>
          <p:txBody>
            <a:bodyPr lIns="0" tIns="0" rIns="0" bIns="0" rtlCol="0" anchor="t">
              <a:spAutoFit/>
            </a:bodyPr>
            <a:lstStyle/>
            <a:p>
              <a:pPr>
                <a:lnSpc>
                  <a:spcPts val="3079"/>
                </a:lnSpc>
              </a:pPr>
              <a:r>
                <a:rPr lang="en-US" sz="2199">
                  <a:solidFill>
                    <a:srgbClr val="1A1B18"/>
                  </a:solidFill>
                  <a:latin typeface="Cormorant Garamond Bold"/>
                </a:rPr>
                <a:t>IF you have a patient that meets the "Direct to Triage" program criteria, transport the patient to the </a:t>
              </a:r>
              <a:r>
                <a:rPr lang="en-US" sz="2199">
                  <a:solidFill>
                    <a:srgbClr val="1A1B18"/>
                  </a:solidFill>
                  <a:latin typeface="Cormorant Garamond Bold Bold"/>
                </a:rPr>
                <a:t>closest appropriate hospital</a:t>
              </a:r>
              <a:r>
                <a:rPr lang="en-US" sz="2199">
                  <a:solidFill>
                    <a:srgbClr val="1A1B18"/>
                  </a:solidFill>
                  <a:latin typeface="Cormorant Garamond Bold"/>
                </a:rPr>
                <a:t> regardless of the hospital's status.</a:t>
              </a:r>
            </a:p>
          </p:txBody>
        </p:sp>
      </p:grpSp>
      <p:grpSp>
        <p:nvGrpSpPr>
          <p:cNvPr id="6" name="Group 6"/>
          <p:cNvGrpSpPr/>
          <p:nvPr/>
        </p:nvGrpSpPr>
        <p:grpSpPr>
          <a:xfrm>
            <a:off x="11899267" y="1326480"/>
            <a:ext cx="4504206" cy="4051064"/>
            <a:chOff x="0" y="0"/>
            <a:chExt cx="6005608" cy="5401418"/>
          </a:xfrm>
        </p:grpSpPr>
        <p:sp>
          <p:nvSpPr>
            <p:cNvPr id="7" name="TextBox 7"/>
            <p:cNvSpPr txBox="1"/>
            <p:nvPr/>
          </p:nvSpPr>
          <p:spPr>
            <a:xfrm>
              <a:off x="0" y="-38100"/>
              <a:ext cx="6005608" cy="1340274"/>
            </a:xfrm>
            <a:prstGeom prst="rect">
              <a:avLst/>
            </a:prstGeom>
          </p:spPr>
          <p:txBody>
            <a:bodyPr lIns="0" tIns="0" rIns="0" bIns="0" rtlCol="0" anchor="t">
              <a:spAutoFit/>
            </a:bodyPr>
            <a:lstStyle/>
            <a:p>
              <a:pPr>
                <a:lnSpc>
                  <a:spcPts val="4029"/>
                </a:lnSpc>
              </a:pPr>
              <a:r>
                <a:rPr lang="en-US" sz="3099" spc="-46">
                  <a:solidFill>
                    <a:srgbClr val="1A1B18"/>
                  </a:solidFill>
                  <a:latin typeface="Cormorant Garamond Bold Bold"/>
                </a:rPr>
                <a:t>Does every patient really require a BGL check?</a:t>
              </a:r>
            </a:p>
          </p:txBody>
        </p:sp>
        <p:sp>
          <p:nvSpPr>
            <p:cNvPr id="8" name="TextBox 8"/>
            <p:cNvSpPr txBox="1"/>
            <p:nvPr/>
          </p:nvSpPr>
          <p:spPr>
            <a:xfrm>
              <a:off x="0" y="1822558"/>
              <a:ext cx="6005608" cy="3578860"/>
            </a:xfrm>
            <a:prstGeom prst="rect">
              <a:avLst/>
            </a:prstGeom>
          </p:spPr>
          <p:txBody>
            <a:bodyPr lIns="0" tIns="0" rIns="0" bIns="0" rtlCol="0" anchor="t">
              <a:spAutoFit/>
            </a:bodyPr>
            <a:lstStyle/>
            <a:p>
              <a:pPr>
                <a:lnSpc>
                  <a:spcPts val="3079"/>
                </a:lnSpc>
              </a:pPr>
              <a:r>
                <a:rPr lang="en-US" sz="2199">
                  <a:solidFill>
                    <a:srgbClr val="1A1B18"/>
                  </a:solidFill>
                  <a:latin typeface="Cormorant Garamond Bold"/>
                </a:rPr>
                <a:t>No- However, the clinician should ensure compliance with the Maryland Medical Protocols pertaining to acquisition of a blood glucose level. A thorough assessment should always be performed, and good clinical judgement used.</a:t>
              </a:r>
            </a:p>
          </p:txBody>
        </p:sp>
      </p:grpSp>
      <p:grpSp>
        <p:nvGrpSpPr>
          <p:cNvPr id="9" name="Group 9"/>
          <p:cNvGrpSpPr/>
          <p:nvPr/>
        </p:nvGrpSpPr>
        <p:grpSpPr>
          <a:xfrm>
            <a:off x="11899267" y="6194912"/>
            <a:ext cx="4501182" cy="2889014"/>
            <a:chOff x="0" y="0"/>
            <a:chExt cx="6001575" cy="3852018"/>
          </a:xfrm>
        </p:grpSpPr>
        <p:sp>
          <p:nvSpPr>
            <p:cNvPr id="10" name="TextBox 10"/>
            <p:cNvSpPr txBox="1"/>
            <p:nvPr/>
          </p:nvSpPr>
          <p:spPr>
            <a:xfrm>
              <a:off x="0" y="-38100"/>
              <a:ext cx="6001575" cy="1340274"/>
            </a:xfrm>
            <a:prstGeom prst="rect">
              <a:avLst/>
            </a:prstGeom>
          </p:spPr>
          <p:txBody>
            <a:bodyPr lIns="0" tIns="0" rIns="0" bIns="0" rtlCol="0" anchor="t">
              <a:spAutoFit/>
            </a:bodyPr>
            <a:lstStyle/>
            <a:p>
              <a:pPr>
                <a:lnSpc>
                  <a:spcPts val="4029"/>
                </a:lnSpc>
              </a:pPr>
              <a:r>
                <a:rPr lang="en-US" sz="3099" spc="-46" dirty="0">
                  <a:solidFill>
                    <a:srgbClr val="1A1B18"/>
                  </a:solidFill>
                  <a:latin typeface="Cormorant Garamond Bold Bold"/>
                </a:rPr>
                <a:t>Does every patient require a temperature to be taken?</a:t>
              </a:r>
            </a:p>
          </p:txBody>
        </p:sp>
        <p:sp>
          <p:nvSpPr>
            <p:cNvPr id="11" name="TextBox 11"/>
            <p:cNvSpPr txBox="1"/>
            <p:nvPr/>
          </p:nvSpPr>
          <p:spPr>
            <a:xfrm>
              <a:off x="0" y="1822558"/>
              <a:ext cx="6001575" cy="2029460"/>
            </a:xfrm>
            <a:prstGeom prst="rect">
              <a:avLst/>
            </a:prstGeom>
          </p:spPr>
          <p:txBody>
            <a:bodyPr lIns="0" tIns="0" rIns="0" bIns="0" rtlCol="0" anchor="t">
              <a:spAutoFit/>
            </a:bodyPr>
            <a:lstStyle/>
            <a:p>
              <a:pPr>
                <a:lnSpc>
                  <a:spcPts val="3079"/>
                </a:lnSpc>
              </a:pPr>
              <a:r>
                <a:rPr lang="en-US" sz="2199">
                  <a:solidFill>
                    <a:srgbClr val="1A1B18"/>
                  </a:solidFill>
                  <a:latin typeface="Cormorant Garamond Bold"/>
                </a:rPr>
                <a:t>No- The clinician should obtain a temperature on patient populations that are considered especially high risk for sepsis and those who meet PUI criteria.</a:t>
              </a:r>
            </a:p>
          </p:txBody>
        </p:sp>
      </p:grpSp>
      <p:sp>
        <p:nvSpPr>
          <p:cNvPr id="12" name="AutoShape 12"/>
          <p:cNvSpPr/>
          <p:nvPr/>
        </p:nvSpPr>
        <p:spPr>
          <a:xfrm>
            <a:off x="2518300" y="1028700"/>
            <a:ext cx="28575" cy="8229600"/>
          </a:xfrm>
          <a:prstGeom prst="rect">
            <a:avLst/>
          </a:prstGeom>
          <a:solidFill>
            <a:srgbClr val="CDA63C"/>
          </a:solidFill>
        </p:spPr>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875" y="1326480"/>
            <a:ext cx="420642" cy="382784"/>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875" y="6194912"/>
            <a:ext cx="420642" cy="382784"/>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31271" y="6194912"/>
            <a:ext cx="420642" cy="3827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739503" y="4434919"/>
            <a:ext cx="14808994" cy="4931274"/>
          </a:xfrm>
          <a:prstGeom prst="rect">
            <a:avLst/>
          </a:prstGeom>
        </p:spPr>
      </p:pic>
      <p:sp>
        <p:nvSpPr>
          <p:cNvPr id="3" name="TextBox 3"/>
          <p:cNvSpPr txBox="1"/>
          <p:nvPr/>
        </p:nvSpPr>
        <p:spPr>
          <a:xfrm>
            <a:off x="506532" y="550573"/>
            <a:ext cx="16752768" cy="1352550"/>
          </a:xfrm>
          <a:prstGeom prst="rect">
            <a:avLst/>
          </a:prstGeom>
        </p:spPr>
        <p:txBody>
          <a:bodyPr lIns="0" tIns="0" rIns="0" bIns="0" rtlCol="0" anchor="t">
            <a:spAutoFit/>
          </a:bodyPr>
          <a:lstStyle/>
          <a:p>
            <a:pPr>
              <a:lnSpc>
                <a:spcPts val="10450"/>
              </a:lnSpc>
            </a:pPr>
            <a:r>
              <a:rPr lang="en-US" sz="9500" dirty="0">
                <a:solidFill>
                  <a:srgbClr val="1A1B18"/>
                </a:solidFill>
                <a:latin typeface="Eczar SemiBold Bold"/>
              </a:rPr>
              <a:t>Temperature Measurement</a:t>
            </a:r>
          </a:p>
        </p:txBody>
      </p:sp>
      <p:sp>
        <p:nvSpPr>
          <p:cNvPr id="4" name="TextBox 4"/>
          <p:cNvSpPr txBox="1"/>
          <p:nvPr/>
        </p:nvSpPr>
        <p:spPr>
          <a:xfrm>
            <a:off x="725147" y="2839522"/>
            <a:ext cx="13869634" cy="579741"/>
          </a:xfrm>
          <a:prstGeom prst="rect">
            <a:avLst/>
          </a:prstGeom>
        </p:spPr>
        <p:txBody>
          <a:bodyPr lIns="0" tIns="0" rIns="0" bIns="0" rtlCol="0" anchor="t">
            <a:spAutoFit/>
          </a:bodyPr>
          <a:lstStyle/>
          <a:p>
            <a:pPr>
              <a:lnSpc>
                <a:spcPts val="4627"/>
              </a:lnSpc>
            </a:pPr>
            <a:r>
              <a:rPr lang="en-US" sz="3702" spc="-55">
                <a:solidFill>
                  <a:srgbClr val="1A1B18"/>
                </a:solidFill>
                <a:latin typeface="Cormorant Garamond Bold Bold"/>
              </a:rPr>
              <a:t>Patients meeting sepsis or PUI criteria must have a temperature taken.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9854" y="162137"/>
            <a:ext cx="15077507" cy="2721899"/>
          </a:xfrm>
          <a:prstGeom prst="rect">
            <a:avLst/>
          </a:prstGeom>
        </p:spPr>
        <p:txBody>
          <a:bodyPr lIns="0" tIns="0" rIns="0" bIns="0" rtlCol="0" anchor="t">
            <a:spAutoFit/>
          </a:bodyPr>
          <a:lstStyle/>
          <a:p>
            <a:pPr algn="ctr">
              <a:lnSpc>
                <a:spcPts val="10450"/>
              </a:lnSpc>
            </a:pPr>
            <a:r>
              <a:rPr lang="en-US" sz="9500" dirty="0">
                <a:solidFill>
                  <a:srgbClr val="1A1B18"/>
                </a:solidFill>
                <a:latin typeface="Eczar SemiBold Bold"/>
              </a:rPr>
              <a:t>Direct to Triage at Carroll Hospital Center</a:t>
            </a:r>
          </a:p>
        </p:txBody>
      </p:sp>
      <p:grpSp>
        <p:nvGrpSpPr>
          <p:cNvPr id="3" name="Group 3"/>
          <p:cNvGrpSpPr/>
          <p:nvPr/>
        </p:nvGrpSpPr>
        <p:grpSpPr>
          <a:xfrm>
            <a:off x="636965" y="2552700"/>
            <a:ext cx="16603284" cy="7517034"/>
            <a:chOff x="0" y="0"/>
            <a:chExt cx="22188512" cy="10564256"/>
          </a:xfrm>
        </p:grpSpPr>
        <p:sp>
          <p:nvSpPr>
            <p:cNvPr id="4" name="AutoShape 4"/>
            <p:cNvSpPr/>
            <p:nvPr/>
          </p:nvSpPr>
          <p:spPr>
            <a:xfrm>
              <a:off x="0" y="0"/>
              <a:ext cx="22188512" cy="50821"/>
            </a:xfrm>
            <a:prstGeom prst="rect">
              <a:avLst/>
            </a:prstGeom>
            <a:solidFill>
              <a:srgbClr val="CDA63C"/>
            </a:solidFill>
          </p:spPr>
        </p:sp>
        <p:sp>
          <p:nvSpPr>
            <p:cNvPr id="5" name="TextBox 5"/>
            <p:cNvSpPr txBox="1"/>
            <p:nvPr/>
          </p:nvSpPr>
          <p:spPr>
            <a:xfrm>
              <a:off x="0" y="2671092"/>
              <a:ext cx="22188512" cy="7893164"/>
            </a:xfrm>
            <a:prstGeom prst="rect">
              <a:avLst/>
            </a:prstGeom>
          </p:spPr>
          <p:txBody>
            <a:bodyPr lIns="0" tIns="0" rIns="0" bIns="0" rtlCol="0" anchor="t">
              <a:spAutoFit/>
            </a:bodyPr>
            <a:lstStyle/>
            <a:p>
              <a:pPr>
                <a:lnSpc>
                  <a:spcPts val="4411"/>
                </a:lnSpc>
              </a:pPr>
              <a:r>
                <a:rPr lang="en-US" sz="3151" dirty="0">
                  <a:solidFill>
                    <a:srgbClr val="1A1B18"/>
                  </a:solidFill>
                  <a:latin typeface="Cormorant Garamond Bold"/>
                </a:rPr>
                <a:t>Units will report to the EMS Bay as normal, and register the patient with Carroll Hospital registration staff</a:t>
              </a:r>
            </a:p>
            <a:p>
              <a:pPr>
                <a:lnSpc>
                  <a:spcPts val="4411"/>
                </a:lnSpc>
              </a:pPr>
              <a:r>
                <a:rPr lang="en-US" sz="3151" dirty="0">
                  <a:solidFill>
                    <a:srgbClr val="1A1B18"/>
                  </a:solidFill>
                  <a:latin typeface="Cormorant Garamond Bold"/>
                </a:rPr>
                <a:t>-Units will obtain a full set of vitals on the patient to include: Blood Pressure, Respiratory Rate, Pulse, Pulse Ox Reading and temperature on the patient </a:t>
              </a:r>
            </a:p>
            <a:p>
              <a:pPr marL="457200" indent="-457200">
                <a:lnSpc>
                  <a:spcPts val="4411"/>
                </a:lnSpc>
                <a:buFontTx/>
                <a:buChar char="-"/>
              </a:pPr>
              <a:r>
                <a:rPr lang="en-US" sz="3151" dirty="0">
                  <a:solidFill>
                    <a:srgbClr val="1A1B18"/>
                  </a:solidFill>
                  <a:latin typeface="Cormorant Garamond Bold"/>
                </a:rPr>
                <a:t>Unit will share vital signs with Triage Nurse and advise the Triage Nurse that the patient is  a candidate for the “Direct to Triage Program”</a:t>
              </a:r>
            </a:p>
            <a:p>
              <a:pPr marL="457200" indent="-457200">
                <a:lnSpc>
                  <a:spcPts val="4411"/>
                </a:lnSpc>
                <a:buFontTx/>
                <a:buChar char="-"/>
              </a:pPr>
              <a:r>
                <a:rPr lang="en-US" sz="3151" dirty="0">
                  <a:solidFill>
                    <a:srgbClr val="1A1B18"/>
                  </a:solidFill>
                  <a:latin typeface="Cormorant Garamond Bold"/>
                </a:rPr>
                <a:t>Unit will obtain a wheelchair from the ER Main Entrance and move the patient to the wheelchair in the EMS entrance</a:t>
              </a:r>
            </a:p>
            <a:p>
              <a:pPr marL="457200" indent="-457200">
                <a:lnSpc>
                  <a:spcPts val="4411"/>
                </a:lnSpc>
                <a:buFontTx/>
                <a:buChar char="-"/>
              </a:pPr>
              <a:r>
                <a:rPr lang="en-US" sz="3151" dirty="0">
                  <a:solidFill>
                    <a:srgbClr val="1A1B18"/>
                  </a:solidFill>
                  <a:latin typeface="Cormorant Garamond Bold"/>
                </a:rPr>
                <a:t>The patient will be wheeled through the “Intake Area” of the Emergency Room and left in the waiting room at Carroll Hospital Center    </a:t>
              </a:r>
            </a:p>
          </p:txBody>
        </p:sp>
        <p:sp>
          <p:nvSpPr>
            <p:cNvPr id="6" name="TextBox 6"/>
            <p:cNvSpPr txBox="1"/>
            <p:nvPr/>
          </p:nvSpPr>
          <p:spPr>
            <a:xfrm>
              <a:off x="0" y="569951"/>
              <a:ext cx="22188512" cy="1555213"/>
            </a:xfrm>
            <a:prstGeom prst="rect">
              <a:avLst/>
            </a:prstGeom>
          </p:spPr>
          <p:txBody>
            <a:bodyPr lIns="0" tIns="0" rIns="0" bIns="0" rtlCol="0" anchor="t">
              <a:spAutoFit/>
            </a:bodyPr>
            <a:lstStyle/>
            <a:p>
              <a:pPr>
                <a:lnSpc>
                  <a:spcPts val="4596"/>
                </a:lnSpc>
              </a:pPr>
              <a:r>
                <a:rPr lang="en-US" sz="3676" spc="-55" dirty="0">
                  <a:solidFill>
                    <a:srgbClr val="1A1B18"/>
                  </a:solidFill>
                  <a:latin typeface="Cormorant Garamond Bold Bold"/>
                </a:rPr>
                <a:t>How “Direct to Triage” will work at Carroll Hospital Center, and reduce off load times at Carroll Hospital Center </a:t>
              </a:r>
            </a:p>
          </p:txBody>
        </p:sp>
        <p:sp>
          <p:nvSpPr>
            <p:cNvPr id="7" name="AutoShape 7"/>
            <p:cNvSpPr/>
            <p:nvPr/>
          </p:nvSpPr>
          <p:spPr>
            <a:xfrm>
              <a:off x="0" y="2645682"/>
              <a:ext cx="22188512" cy="50821"/>
            </a:xfrm>
            <a:prstGeom prst="rect">
              <a:avLst/>
            </a:prstGeom>
            <a:solidFill>
              <a:srgbClr val="CDA63C"/>
            </a:solidFill>
          </p:spPr>
        </p:sp>
      </p:grpSp>
    </p:spTree>
    <p:extLst>
      <p:ext uri="{BB962C8B-B14F-4D97-AF65-F5344CB8AC3E}">
        <p14:creationId xmlns:p14="http://schemas.microsoft.com/office/powerpoint/2010/main" val="234575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9854" y="162137"/>
            <a:ext cx="15077507" cy="2721899"/>
          </a:xfrm>
          <a:prstGeom prst="rect">
            <a:avLst/>
          </a:prstGeom>
        </p:spPr>
        <p:txBody>
          <a:bodyPr lIns="0" tIns="0" rIns="0" bIns="0" rtlCol="0" anchor="t">
            <a:spAutoFit/>
          </a:bodyPr>
          <a:lstStyle/>
          <a:p>
            <a:pPr algn="ctr">
              <a:lnSpc>
                <a:spcPts val="10450"/>
              </a:lnSpc>
            </a:pPr>
            <a:r>
              <a:rPr lang="en-US" sz="9500" dirty="0">
                <a:solidFill>
                  <a:srgbClr val="1A1B18"/>
                </a:solidFill>
                <a:latin typeface="Eczar SemiBold Bold"/>
              </a:rPr>
              <a:t>Direct to Triage at Carroll Hospital Center</a:t>
            </a:r>
          </a:p>
        </p:txBody>
      </p:sp>
      <p:grpSp>
        <p:nvGrpSpPr>
          <p:cNvPr id="3" name="Group 3"/>
          <p:cNvGrpSpPr/>
          <p:nvPr/>
        </p:nvGrpSpPr>
        <p:grpSpPr>
          <a:xfrm>
            <a:off x="636964" y="2552700"/>
            <a:ext cx="16660435" cy="5259755"/>
            <a:chOff x="0" y="0"/>
            <a:chExt cx="22188512" cy="7392910"/>
          </a:xfrm>
        </p:grpSpPr>
        <p:sp>
          <p:nvSpPr>
            <p:cNvPr id="4" name="AutoShape 4"/>
            <p:cNvSpPr/>
            <p:nvPr/>
          </p:nvSpPr>
          <p:spPr>
            <a:xfrm>
              <a:off x="0" y="0"/>
              <a:ext cx="22188512" cy="50821"/>
            </a:xfrm>
            <a:prstGeom prst="rect">
              <a:avLst/>
            </a:prstGeom>
            <a:solidFill>
              <a:srgbClr val="CDA63C"/>
            </a:solidFill>
          </p:spPr>
        </p:sp>
        <p:sp>
          <p:nvSpPr>
            <p:cNvPr id="5" name="TextBox 5"/>
            <p:cNvSpPr txBox="1"/>
            <p:nvPr/>
          </p:nvSpPr>
          <p:spPr>
            <a:xfrm>
              <a:off x="0" y="2671093"/>
              <a:ext cx="22188512" cy="4721817"/>
            </a:xfrm>
            <a:prstGeom prst="rect">
              <a:avLst/>
            </a:prstGeom>
          </p:spPr>
          <p:txBody>
            <a:bodyPr lIns="0" tIns="0" rIns="0" bIns="0" rtlCol="0" anchor="t">
              <a:spAutoFit/>
            </a:bodyPr>
            <a:lstStyle/>
            <a:p>
              <a:pPr marL="457200" indent="-457200">
                <a:lnSpc>
                  <a:spcPts val="4411"/>
                </a:lnSpc>
                <a:buFontTx/>
                <a:buChar char="-"/>
              </a:pPr>
              <a:r>
                <a:rPr lang="en-US" sz="3151" dirty="0">
                  <a:solidFill>
                    <a:srgbClr val="1A1B18"/>
                  </a:solidFill>
                  <a:latin typeface="Cormorant Garamond Bold"/>
                </a:rPr>
                <a:t>After going through the intake area of the Emergency Room, the clinician will wheel the patient into the waiting room at Carroll Hospital Center</a:t>
              </a:r>
            </a:p>
            <a:p>
              <a:pPr marL="457200" indent="-457200">
                <a:lnSpc>
                  <a:spcPts val="4411"/>
                </a:lnSpc>
                <a:buFontTx/>
                <a:buChar char="-"/>
              </a:pPr>
              <a:r>
                <a:rPr lang="en-US" sz="3151" dirty="0">
                  <a:solidFill>
                    <a:srgbClr val="1A1B18"/>
                  </a:solidFill>
                  <a:latin typeface="Cormorant Garamond Bold"/>
                </a:rPr>
                <a:t>The completed MIEMSS Approve Short Form will be left on the labeled black folder rack that states “Triage” </a:t>
              </a:r>
            </a:p>
            <a:p>
              <a:pPr marL="914400" lvl="1" indent="-457200">
                <a:lnSpc>
                  <a:spcPts val="4411"/>
                </a:lnSpc>
                <a:buFontTx/>
                <a:buChar char="-"/>
              </a:pPr>
              <a:r>
                <a:rPr lang="en-US" sz="3151" dirty="0">
                  <a:solidFill>
                    <a:srgbClr val="1A1B18"/>
                  </a:solidFill>
                  <a:latin typeface="Cormorant Garamond Bold"/>
                </a:rPr>
                <a:t>This folder rack is located by the door between the Emergency Room Waiting Area and the Intake Area</a:t>
              </a:r>
            </a:p>
          </p:txBody>
        </p:sp>
        <p:sp>
          <p:nvSpPr>
            <p:cNvPr id="6" name="TextBox 6"/>
            <p:cNvSpPr txBox="1"/>
            <p:nvPr/>
          </p:nvSpPr>
          <p:spPr>
            <a:xfrm>
              <a:off x="0" y="569951"/>
              <a:ext cx="22188512" cy="1555213"/>
            </a:xfrm>
            <a:prstGeom prst="rect">
              <a:avLst/>
            </a:prstGeom>
          </p:spPr>
          <p:txBody>
            <a:bodyPr lIns="0" tIns="0" rIns="0" bIns="0" rtlCol="0" anchor="t">
              <a:spAutoFit/>
            </a:bodyPr>
            <a:lstStyle/>
            <a:p>
              <a:pPr>
                <a:lnSpc>
                  <a:spcPts val="4596"/>
                </a:lnSpc>
              </a:pPr>
              <a:r>
                <a:rPr lang="en-US" sz="3676" spc="-55" dirty="0">
                  <a:solidFill>
                    <a:srgbClr val="1A1B18"/>
                  </a:solidFill>
                  <a:latin typeface="Cormorant Garamond Bold Bold"/>
                </a:rPr>
                <a:t>How “Direct to Triage” will work at Carroll Hospital Center, and reduce off load times at Carroll Hospital Center </a:t>
              </a:r>
            </a:p>
          </p:txBody>
        </p:sp>
        <p:sp>
          <p:nvSpPr>
            <p:cNvPr id="7" name="AutoShape 7"/>
            <p:cNvSpPr/>
            <p:nvPr/>
          </p:nvSpPr>
          <p:spPr>
            <a:xfrm>
              <a:off x="0" y="2645682"/>
              <a:ext cx="22188512" cy="50821"/>
            </a:xfrm>
            <a:prstGeom prst="rect">
              <a:avLst/>
            </a:prstGeom>
            <a:solidFill>
              <a:srgbClr val="CDA63C"/>
            </a:solidFill>
          </p:spPr>
        </p:sp>
      </p:grpSp>
    </p:spTree>
    <p:extLst>
      <p:ext uri="{BB962C8B-B14F-4D97-AF65-F5344CB8AC3E}">
        <p14:creationId xmlns:p14="http://schemas.microsoft.com/office/powerpoint/2010/main" val="57403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2470073" y="2028319"/>
            <a:ext cx="14022415" cy="6796732"/>
          </a:xfrm>
          <a:prstGeom prst="rect">
            <a:avLst/>
          </a:prstGeom>
        </p:spPr>
        <p:txBody>
          <a:bodyPr lIns="0" tIns="0" rIns="0" bIns="0" rtlCol="0" anchor="t">
            <a:spAutoFit/>
          </a:bodyPr>
          <a:lstStyle/>
          <a:p>
            <a:pPr algn="ctr">
              <a:lnSpc>
                <a:spcPts val="10640"/>
              </a:lnSpc>
            </a:pPr>
            <a:r>
              <a:rPr lang="en-US" sz="7600" dirty="0">
                <a:solidFill>
                  <a:srgbClr val="000000"/>
                </a:solidFill>
                <a:latin typeface="Eczar SemiBold"/>
              </a:rPr>
              <a:t>Thank you for viewing the "Direct to Triage" program. Please direct all questions regarding the program to your Department’s EMS Officers.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2137300" y="1028700"/>
            <a:ext cx="28575" cy="8229600"/>
          </a:xfrm>
          <a:prstGeom prst="rect">
            <a:avLst/>
          </a:prstGeom>
          <a:solidFill>
            <a:srgbClr val="CDA63C"/>
          </a:solidFill>
        </p:spPr>
      </p:sp>
      <p:sp>
        <p:nvSpPr>
          <p:cNvPr id="4" name="TextBox 4"/>
          <p:cNvSpPr txBox="1"/>
          <p:nvPr/>
        </p:nvSpPr>
        <p:spPr>
          <a:xfrm>
            <a:off x="3036139" y="1123950"/>
            <a:ext cx="6972332" cy="1352550"/>
          </a:xfrm>
          <a:prstGeom prst="rect">
            <a:avLst/>
          </a:prstGeom>
        </p:spPr>
        <p:txBody>
          <a:bodyPr lIns="0" tIns="0" rIns="0" bIns="0" rtlCol="0" anchor="t">
            <a:spAutoFit/>
          </a:bodyPr>
          <a:lstStyle/>
          <a:p>
            <a:pPr>
              <a:lnSpc>
                <a:spcPts val="10450"/>
              </a:lnSpc>
            </a:pPr>
            <a:r>
              <a:rPr lang="en-US" sz="9500">
                <a:solidFill>
                  <a:srgbClr val="1A1B18"/>
                </a:solidFill>
                <a:latin typeface="Eczar SemiBold Bold"/>
              </a:rPr>
              <a:t>Objectives</a:t>
            </a:r>
          </a:p>
        </p:txBody>
      </p:sp>
      <p:sp>
        <p:nvSpPr>
          <p:cNvPr id="5" name="TextBox 5"/>
          <p:cNvSpPr txBox="1"/>
          <p:nvPr/>
        </p:nvSpPr>
        <p:spPr>
          <a:xfrm>
            <a:off x="2471526" y="2756109"/>
            <a:ext cx="10357348" cy="5981633"/>
          </a:xfrm>
          <a:prstGeom prst="rect">
            <a:avLst/>
          </a:prstGeom>
        </p:spPr>
        <p:txBody>
          <a:bodyPr lIns="0" tIns="0" rIns="0" bIns="0" rtlCol="0" anchor="t">
            <a:spAutoFit/>
          </a:bodyPr>
          <a:lstStyle/>
          <a:p>
            <a:pPr marL="619557" lvl="1" indent="-309779">
              <a:lnSpc>
                <a:spcPts val="5253"/>
              </a:lnSpc>
              <a:buFont typeface="Arial"/>
              <a:buChar char="•"/>
            </a:pPr>
            <a:r>
              <a:rPr lang="en-US" sz="3752">
                <a:solidFill>
                  <a:srgbClr val="1A1B18"/>
                </a:solidFill>
                <a:latin typeface="Cormorant Garamond Bold"/>
              </a:rPr>
              <a:t>Understand why this program was created and it's capabilities and limitations.</a:t>
            </a:r>
          </a:p>
          <a:p>
            <a:pPr marL="619557" lvl="1" indent="-309779">
              <a:lnSpc>
                <a:spcPts val="5253"/>
              </a:lnSpc>
              <a:buFont typeface="Arial"/>
              <a:buChar char="•"/>
            </a:pPr>
            <a:r>
              <a:rPr lang="en-US" sz="3752">
                <a:solidFill>
                  <a:srgbClr val="1A1B18"/>
                </a:solidFill>
                <a:latin typeface="Cormorant Garamond Bold"/>
              </a:rPr>
              <a:t>Understand who is appropriate for the program, and how to execute it safely and effectively</a:t>
            </a:r>
          </a:p>
          <a:p>
            <a:pPr marL="619557" lvl="1" indent="-309779">
              <a:lnSpc>
                <a:spcPts val="5253"/>
              </a:lnSpc>
              <a:buFont typeface="Arial"/>
              <a:buChar char="•"/>
            </a:pPr>
            <a:r>
              <a:rPr lang="en-US" sz="3752">
                <a:solidFill>
                  <a:srgbClr val="1A1B18"/>
                </a:solidFill>
                <a:latin typeface="Cormorant Garamond Bold"/>
              </a:rPr>
              <a:t>Understand the importance of a thorough and accurate assessment to ensure patients are triaged appropriately.</a:t>
            </a:r>
          </a:p>
          <a:p>
            <a:pPr marL="619558" lvl="1" indent="-309779">
              <a:lnSpc>
                <a:spcPts val="5253"/>
              </a:lnSpc>
              <a:buFont typeface="Arial"/>
              <a:buChar char="•"/>
            </a:pPr>
            <a:r>
              <a:rPr lang="en-US" sz="3752">
                <a:solidFill>
                  <a:srgbClr val="1A1B18"/>
                </a:solidFill>
                <a:latin typeface="Cormorant Garamond Bold"/>
              </a:rPr>
              <a:t>Understand the importance of documentation in this program.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C2FA0-7835-4205-9BCC-DB2159860D65}"/>
              </a:ext>
            </a:extLst>
          </p:cNvPr>
          <p:cNvPicPr>
            <a:picLocks noChangeAspect="1"/>
          </p:cNvPicPr>
          <p:nvPr/>
        </p:nvPicPr>
        <p:blipFill>
          <a:blip r:embed="rId2"/>
          <a:stretch>
            <a:fillRect/>
          </a:stretch>
        </p:blipFill>
        <p:spPr>
          <a:xfrm>
            <a:off x="431800" y="571500"/>
            <a:ext cx="17017999" cy="9572624"/>
          </a:xfrm>
          <a:prstGeom prst="rect">
            <a:avLst/>
          </a:prstGeom>
        </p:spPr>
      </p:pic>
    </p:spTree>
    <p:extLst>
      <p:ext uri="{BB962C8B-B14F-4D97-AF65-F5344CB8AC3E}">
        <p14:creationId xmlns:p14="http://schemas.microsoft.com/office/powerpoint/2010/main" val="27472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421541" y="885125"/>
            <a:ext cx="15077507" cy="1352550"/>
          </a:xfrm>
          <a:prstGeom prst="rect">
            <a:avLst/>
          </a:prstGeom>
        </p:spPr>
        <p:txBody>
          <a:bodyPr lIns="0" tIns="0" rIns="0" bIns="0" rtlCol="0" anchor="t">
            <a:spAutoFit/>
          </a:bodyPr>
          <a:lstStyle/>
          <a:p>
            <a:pPr algn="ctr">
              <a:lnSpc>
                <a:spcPts val="10450"/>
              </a:lnSpc>
            </a:pPr>
            <a:r>
              <a:rPr lang="en-US" sz="9500">
                <a:solidFill>
                  <a:srgbClr val="1A1B18"/>
                </a:solidFill>
                <a:latin typeface="Eczar SemiBold Bold"/>
              </a:rPr>
              <a:t>Why Direct to Triage?</a:t>
            </a:r>
          </a:p>
        </p:txBody>
      </p:sp>
      <p:grpSp>
        <p:nvGrpSpPr>
          <p:cNvPr id="3" name="Group 3"/>
          <p:cNvGrpSpPr/>
          <p:nvPr/>
        </p:nvGrpSpPr>
        <p:grpSpPr>
          <a:xfrm>
            <a:off x="617916" y="2627649"/>
            <a:ext cx="16641384" cy="6679868"/>
            <a:chOff x="0" y="0"/>
            <a:chExt cx="22188512" cy="8906490"/>
          </a:xfrm>
        </p:grpSpPr>
        <p:sp>
          <p:nvSpPr>
            <p:cNvPr id="4" name="AutoShape 4"/>
            <p:cNvSpPr/>
            <p:nvPr/>
          </p:nvSpPr>
          <p:spPr>
            <a:xfrm>
              <a:off x="0" y="0"/>
              <a:ext cx="22188512" cy="50821"/>
            </a:xfrm>
            <a:prstGeom prst="rect">
              <a:avLst/>
            </a:prstGeom>
            <a:solidFill>
              <a:srgbClr val="CDA63C"/>
            </a:solidFill>
          </p:spPr>
        </p:sp>
        <p:sp>
          <p:nvSpPr>
            <p:cNvPr id="5" name="TextBox 5"/>
            <p:cNvSpPr txBox="1"/>
            <p:nvPr/>
          </p:nvSpPr>
          <p:spPr>
            <a:xfrm>
              <a:off x="0" y="3674973"/>
              <a:ext cx="22188512" cy="5231517"/>
            </a:xfrm>
            <a:prstGeom prst="rect">
              <a:avLst/>
            </a:prstGeom>
          </p:spPr>
          <p:txBody>
            <a:bodyPr lIns="0" tIns="0" rIns="0" bIns="0" rtlCol="0" anchor="t">
              <a:spAutoFit/>
            </a:bodyPr>
            <a:lstStyle/>
            <a:p>
              <a:pPr>
                <a:lnSpc>
                  <a:spcPts val="4411"/>
                </a:lnSpc>
              </a:pPr>
              <a:r>
                <a:rPr lang="en-US" sz="3151" dirty="0">
                  <a:solidFill>
                    <a:srgbClr val="1A1B18"/>
                  </a:solidFill>
                  <a:latin typeface="Cormorant Garamond Bold"/>
                </a:rPr>
                <a:t>In considering a patient's ability to participate in this program, they have to meet the following criteria before moving forward:</a:t>
              </a:r>
            </a:p>
            <a:p>
              <a:pPr marL="680347" lvl="1" indent="-340174">
                <a:lnSpc>
                  <a:spcPts val="4411"/>
                </a:lnSpc>
                <a:buFont typeface="Arial"/>
                <a:buChar char="•"/>
              </a:pPr>
              <a:r>
                <a:rPr lang="en-US" sz="3151" dirty="0">
                  <a:solidFill>
                    <a:srgbClr val="1A1B18"/>
                  </a:solidFill>
                  <a:latin typeface="Cormorant Garamond Bold"/>
                </a:rPr>
                <a:t>Low acuity/Priority 3 patient</a:t>
              </a:r>
            </a:p>
            <a:p>
              <a:pPr marL="680347" lvl="1" indent="-340174">
                <a:lnSpc>
                  <a:spcPts val="4411"/>
                </a:lnSpc>
                <a:buFont typeface="Arial"/>
                <a:buChar char="•"/>
              </a:pPr>
              <a:r>
                <a:rPr lang="en-US" sz="3151" dirty="0">
                  <a:solidFill>
                    <a:srgbClr val="1A1B18"/>
                  </a:solidFill>
                  <a:latin typeface="Cormorant Garamond Bold"/>
                </a:rPr>
                <a:t>Patient is 18 years or older</a:t>
              </a:r>
            </a:p>
            <a:p>
              <a:pPr marL="680347" lvl="1" indent="-340174">
                <a:lnSpc>
                  <a:spcPts val="4411"/>
                </a:lnSpc>
                <a:buFont typeface="Arial"/>
                <a:buChar char="•"/>
              </a:pPr>
              <a:r>
                <a:rPr lang="en-US" sz="3151" dirty="0">
                  <a:solidFill>
                    <a:srgbClr val="1A1B18"/>
                  </a:solidFill>
                  <a:latin typeface="Cormorant Garamond Bold"/>
                </a:rPr>
                <a:t>Able to communicate with EMS &amp; alert and oriented</a:t>
              </a:r>
            </a:p>
            <a:p>
              <a:pPr marL="680347" lvl="1" indent="-340174">
                <a:lnSpc>
                  <a:spcPts val="4411"/>
                </a:lnSpc>
                <a:buFont typeface="Arial"/>
                <a:buChar char="•"/>
              </a:pPr>
              <a:r>
                <a:rPr lang="en-US" sz="3151" dirty="0">
                  <a:solidFill>
                    <a:srgbClr val="1A1B18"/>
                  </a:solidFill>
                  <a:latin typeface="Cormorant Garamond Bold"/>
                </a:rPr>
                <a:t>Understands the process and clinically sober</a:t>
              </a:r>
            </a:p>
            <a:p>
              <a:pPr marL="680347" lvl="1" indent="-340174">
                <a:lnSpc>
                  <a:spcPts val="4411"/>
                </a:lnSpc>
                <a:buFont typeface="Arial"/>
                <a:buChar char="•"/>
              </a:pPr>
              <a:r>
                <a:rPr lang="en-US" sz="3151" dirty="0">
                  <a:solidFill>
                    <a:srgbClr val="1A1B18"/>
                  </a:solidFill>
                  <a:latin typeface="Cormorant Garamond Bold"/>
                </a:rPr>
                <a:t>Ability to sit independently in a chair or wheelchair</a:t>
              </a:r>
            </a:p>
          </p:txBody>
        </p:sp>
        <p:sp>
          <p:nvSpPr>
            <p:cNvPr id="6" name="TextBox 6"/>
            <p:cNvSpPr txBox="1"/>
            <p:nvPr/>
          </p:nvSpPr>
          <p:spPr>
            <a:xfrm>
              <a:off x="0" y="569950"/>
              <a:ext cx="22188512" cy="1537553"/>
            </a:xfrm>
            <a:prstGeom prst="rect">
              <a:avLst/>
            </a:prstGeom>
          </p:spPr>
          <p:txBody>
            <a:bodyPr lIns="0" tIns="0" rIns="0" bIns="0" rtlCol="0" anchor="t">
              <a:spAutoFit/>
            </a:bodyPr>
            <a:lstStyle/>
            <a:p>
              <a:pPr>
                <a:lnSpc>
                  <a:spcPts val="4596"/>
                </a:lnSpc>
              </a:pPr>
              <a:r>
                <a:rPr lang="en-US" sz="3676" spc="-55">
                  <a:solidFill>
                    <a:srgbClr val="1A1B18"/>
                  </a:solidFill>
                  <a:latin typeface="Cormorant Garamond Bold Bold"/>
                </a:rPr>
                <a:t>"Direct to Triage" empowers clinicians to help guide patients with low acuity complaints and stable clinical findings to the receiving hospital's waiting room.</a:t>
              </a:r>
            </a:p>
          </p:txBody>
        </p:sp>
        <p:sp>
          <p:nvSpPr>
            <p:cNvPr id="7" name="AutoShape 7"/>
            <p:cNvSpPr/>
            <p:nvPr/>
          </p:nvSpPr>
          <p:spPr>
            <a:xfrm>
              <a:off x="0" y="2645682"/>
              <a:ext cx="22188512" cy="50821"/>
            </a:xfrm>
            <a:prstGeom prst="rect">
              <a:avLst/>
            </a:prstGeom>
            <a:solidFill>
              <a:srgbClr val="CDA63C"/>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306626" y="5367872"/>
            <a:ext cx="15674748" cy="3890428"/>
            <a:chOff x="0" y="0"/>
            <a:chExt cx="20899663" cy="5187238"/>
          </a:xfrm>
        </p:grpSpPr>
        <p:sp>
          <p:nvSpPr>
            <p:cNvPr id="3" name="AutoShape 3"/>
            <p:cNvSpPr/>
            <p:nvPr/>
          </p:nvSpPr>
          <p:spPr>
            <a:xfrm>
              <a:off x="0" y="0"/>
              <a:ext cx="20899663" cy="47869"/>
            </a:xfrm>
            <a:prstGeom prst="rect">
              <a:avLst/>
            </a:prstGeom>
            <a:solidFill>
              <a:srgbClr val="CDA63C"/>
            </a:solidFill>
          </p:spPr>
        </p:sp>
        <p:sp>
          <p:nvSpPr>
            <p:cNvPr id="4" name="TextBox 4"/>
            <p:cNvSpPr txBox="1"/>
            <p:nvPr/>
          </p:nvSpPr>
          <p:spPr>
            <a:xfrm>
              <a:off x="0" y="2823008"/>
              <a:ext cx="20899663" cy="2364230"/>
            </a:xfrm>
            <a:prstGeom prst="rect">
              <a:avLst/>
            </a:prstGeom>
          </p:spPr>
          <p:txBody>
            <a:bodyPr lIns="0" tIns="0" rIns="0" bIns="0" rtlCol="0" anchor="t">
              <a:spAutoFit/>
            </a:bodyPr>
            <a:lstStyle/>
            <a:p>
              <a:pPr>
                <a:lnSpc>
                  <a:spcPts val="4772"/>
                </a:lnSpc>
              </a:pPr>
              <a:r>
                <a:rPr lang="en-US" sz="3408" dirty="0">
                  <a:solidFill>
                    <a:srgbClr val="1A1B18"/>
                  </a:solidFill>
                  <a:latin typeface="Cormorant Garamond Bold"/>
                </a:rPr>
                <a:t>This program is designed to identify VERY low risk patients, where we have the ability to remove the extra burden from the ambulance hallway. Acceptable vital signs can be found in chart 1A.</a:t>
              </a:r>
            </a:p>
          </p:txBody>
        </p:sp>
        <p:sp>
          <p:nvSpPr>
            <p:cNvPr id="5" name="TextBox 5"/>
            <p:cNvSpPr txBox="1"/>
            <p:nvPr/>
          </p:nvSpPr>
          <p:spPr>
            <a:xfrm>
              <a:off x="0" y="535737"/>
              <a:ext cx="20899663" cy="823694"/>
            </a:xfrm>
            <a:prstGeom prst="rect">
              <a:avLst/>
            </a:prstGeom>
          </p:spPr>
          <p:txBody>
            <a:bodyPr lIns="0" tIns="0" rIns="0" bIns="0" rtlCol="0" anchor="t">
              <a:spAutoFit/>
            </a:bodyPr>
            <a:lstStyle/>
            <a:p>
              <a:pPr>
                <a:lnSpc>
                  <a:spcPts val="4954"/>
                </a:lnSpc>
              </a:pPr>
              <a:r>
                <a:rPr lang="en-US" sz="3963" spc="-59">
                  <a:solidFill>
                    <a:srgbClr val="1A1B18"/>
                  </a:solidFill>
                  <a:latin typeface="Cormorant Garamond Bold Bold"/>
                </a:rPr>
                <a:t>Are the patient's vital signs acceptable?</a:t>
              </a:r>
            </a:p>
          </p:txBody>
        </p:sp>
        <p:sp>
          <p:nvSpPr>
            <p:cNvPr id="6" name="AutoShape 6"/>
            <p:cNvSpPr/>
            <p:nvPr/>
          </p:nvSpPr>
          <p:spPr>
            <a:xfrm>
              <a:off x="0" y="1866350"/>
              <a:ext cx="20899663" cy="47869"/>
            </a:xfrm>
            <a:prstGeom prst="rect">
              <a:avLst/>
            </a:prstGeom>
            <a:solidFill>
              <a:srgbClr val="CDA63C"/>
            </a:solidFill>
          </p:spPr>
        </p:sp>
      </p:grpSp>
      <p:pic>
        <p:nvPicPr>
          <p:cNvPr id="7" name="Picture 7"/>
          <p:cNvPicPr>
            <a:picLocks noChangeAspect="1"/>
          </p:cNvPicPr>
          <p:nvPr/>
        </p:nvPicPr>
        <p:blipFill>
          <a:blip r:embed="rId3"/>
          <a:srcRect/>
          <a:stretch>
            <a:fillRect/>
          </a:stretch>
        </p:blipFill>
        <p:spPr>
          <a:xfrm>
            <a:off x="9290950" y="1936630"/>
            <a:ext cx="7968350" cy="4875739"/>
          </a:xfrm>
          <a:prstGeom prst="rect">
            <a:avLst/>
          </a:prstGeom>
        </p:spPr>
      </p:pic>
      <p:sp>
        <p:nvSpPr>
          <p:cNvPr id="8" name="TextBox 8"/>
          <p:cNvSpPr txBox="1"/>
          <p:nvPr/>
        </p:nvSpPr>
        <p:spPr>
          <a:xfrm>
            <a:off x="1584552" y="2031880"/>
            <a:ext cx="13835196" cy="1346162"/>
          </a:xfrm>
          <a:prstGeom prst="rect">
            <a:avLst/>
          </a:prstGeom>
        </p:spPr>
        <p:txBody>
          <a:bodyPr lIns="0" tIns="0" rIns="0" bIns="0" rtlCol="0" anchor="t">
            <a:spAutoFit/>
          </a:bodyPr>
          <a:lstStyle/>
          <a:p>
            <a:pPr>
              <a:lnSpc>
                <a:spcPts val="10446"/>
              </a:lnSpc>
            </a:pPr>
            <a:r>
              <a:rPr lang="en-US" sz="9496">
                <a:solidFill>
                  <a:srgbClr val="1A1B18"/>
                </a:solidFill>
                <a:latin typeface="Eczar SemiBold Bold"/>
              </a:rPr>
              <a:t>Vital Signs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191392" y="5204460"/>
            <a:ext cx="15905215" cy="3796437"/>
            <a:chOff x="0" y="0"/>
            <a:chExt cx="21206954" cy="5061916"/>
          </a:xfrm>
        </p:grpSpPr>
        <p:sp>
          <p:nvSpPr>
            <p:cNvPr id="3" name="AutoShape 3"/>
            <p:cNvSpPr/>
            <p:nvPr/>
          </p:nvSpPr>
          <p:spPr>
            <a:xfrm>
              <a:off x="0" y="0"/>
              <a:ext cx="21206954" cy="48573"/>
            </a:xfrm>
            <a:prstGeom prst="rect">
              <a:avLst/>
            </a:prstGeom>
            <a:solidFill>
              <a:srgbClr val="CDA63C"/>
            </a:solidFill>
          </p:spPr>
        </p:sp>
        <p:sp>
          <p:nvSpPr>
            <p:cNvPr id="4" name="TextBox 4"/>
            <p:cNvSpPr txBox="1"/>
            <p:nvPr/>
          </p:nvSpPr>
          <p:spPr>
            <a:xfrm>
              <a:off x="0" y="2840111"/>
              <a:ext cx="21206954" cy="2221805"/>
            </a:xfrm>
            <a:prstGeom prst="rect">
              <a:avLst/>
            </a:prstGeom>
          </p:spPr>
          <p:txBody>
            <a:bodyPr lIns="0" tIns="0" rIns="0" bIns="0" rtlCol="0" anchor="t">
              <a:spAutoFit/>
            </a:bodyPr>
            <a:lstStyle/>
            <a:p>
              <a:pPr>
                <a:lnSpc>
                  <a:spcPts val="4399"/>
                </a:lnSpc>
              </a:pPr>
              <a:r>
                <a:rPr lang="en-US" sz="3142" dirty="0">
                  <a:solidFill>
                    <a:srgbClr val="1A1B18"/>
                  </a:solidFill>
                  <a:latin typeface="Cormorant Garamond Bold"/>
                </a:rPr>
                <a:t>High risk conditions must be ruled out. While the list is extensive, it's important clinicians rule out these conditions in order to ensure patients with these conditions are not taken directly to triage by EMS. A list of High-Risk Conditions can be found in chart 2A.</a:t>
              </a:r>
            </a:p>
          </p:txBody>
        </p:sp>
        <p:sp>
          <p:nvSpPr>
            <p:cNvPr id="5" name="TextBox 5"/>
            <p:cNvSpPr txBox="1"/>
            <p:nvPr/>
          </p:nvSpPr>
          <p:spPr>
            <a:xfrm>
              <a:off x="0" y="543895"/>
              <a:ext cx="21206954" cy="800989"/>
            </a:xfrm>
            <a:prstGeom prst="rect">
              <a:avLst/>
            </a:prstGeom>
          </p:spPr>
          <p:txBody>
            <a:bodyPr lIns="0" tIns="0" rIns="0" bIns="0" rtlCol="0" anchor="t">
              <a:spAutoFit/>
            </a:bodyPr>
            <a:lstStyle/>
            <a:p>
              <a:pPr>
                <a:lnSpc>
                  <a:spcPts val="4767"/>
                </a:lnSpc>
              </a:pPr>
              <a:r>
                <a:rPr lang="en-US" sz="3814" spc="-57" dirty="0">
                  <a:solidFill>
                    <a:srgbClr val="1A1B18"/>
                  </a:solidFill>
                  <a:latin typeface="Cormorant Garamond Bold Bold"/>
                </a:rPr>
                <a:t>Does the patient have any high-risk conditions present?</a:t>
              </a:r>
            </a:p>
          </p:txBody>
        </p:sp>
        <p:sp>
          <p:nvSpPr>
            <p:cNvPr id="6" name="AutoShape 6"/>
            <p:cNvSpPr/>
            <p:nvPr/>
          </p:nvSpPr>
          <p:spPr>
            <a:xfrm>
              <a:off x="0" y="1849356"/>
              <a:ext cx="21206954" cy="48573"/>
            </a:xfrm>
            <a:prstGeom prst="rect">
              <a:avLst/>
            </a:prstGeom>
            <a:solidFill>
              <a:srgbClr val="CDA63C"/>
            </a:solidFill>
          </p:spPr>
        </p:sp>
      </p:grpSp>
      <p:pic>
        <p:nvPicPr>
          <p:cNvPr id="7" name="Picture 7"/>
          <p:cNvPicPr>
            <a:picLocks noChangeAspect="1"/>
          </p:cNvPicPr>
          <p:nvPr/>
        </p:nvPicPr>
        <p:blipFill>
          <a:blip r:embed="rId3"/>
          <a:srcRect/>
          <a:stretch>
            <a:fillRect/>
          </a:stretch>
        </p:blipFill>
        <p:spPr>
          <a:xfrm>
            <a:off x="12128802" y="3384430"/>
            <a:ext cx="6022073" cy="3691692"/>
          </a:xfrm>
          <a:prstGeom prst="rect">
            <a:avLst/>
          </a:prstGeom>
        </p:spPr>
      </p:pic>
      <p:sp>
        <p:nvSpPr>
          <p:cNvPr id="8" name="TextBox 8"/>
          <p:cNvSpPr txBox="1"/>
          <p:nvPr/>
        </p:nvSpPr>
        <p:spPr>
          <a:xfrm>
            <a:off x="1354085" y="2031880"/>
            <a:ext cx="14065664" cy="1352550"/>
          </a:xfrm>
          <a:prstGeom prst="rect">
            <a:avLst/>
          </a:prstGeom>
        </p:spPr>
        <p:txBody>
          <a:bodyPr lIns="0" tIns="0" rIns="0" bIns="0" rtlCol="0" anchor="t">
            <a:spAutoFit/>
          </a:bodyPr>
          <a:lstStyle/>
          <a:p>
            <a:pPr>
              <a:lnSpc>
                <a:spcPts val="10450"/>
              </a:lnSpc>
            </a:pPr>
            <a:r>
              <a:rPr lang="en-US" sz="9500">
                <a:solidFill>
                  <a:srgbClr val="1A1B18"/>
                </a:solidFill>
                <a:latin typeface="Eczar SemiBold Bold"/>
              </a:rPr>
              <a:t>High Risk Conditions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003617"/>
            <a:ext cx="16230600" cy="3254683"/>
            <a:chOff x="0" y="0"/>
            <a:chExt cx="21640800" cy="4339577"/>
          </a:xfrm>
        </p:grpSpPr>
        <p:sp>
          <p:nvSpPr>
            <p:cNvPr id="3" name="AutoShape 3"/>
            <p:cNvSpPr/>
            <p:nvPr/>
          </p:nvSpPr>
          <p:spPr>
            <a:xfrm>
              <a:off x="0" y="0"/>
              <a:ext cx="21640800" cy="49566"/>
            </a:xfrm>
            <a:prstGeom prst="rect">
              <a:avLst/>
            </a:prstGeom>
            <a:solidFill>
              <a:srgbClr val="CDA63C"/>
            </a:solidFill>
          </p:spPr>
        </p:sp>
        <p:sp>
          <p:nvSpPr>
            <p:cNvPr id="4" name="TextBox 4"/>
            <p:cNvSpPr txBox="1"/>
            <p:nvPr/>
          </p:nvSpPr>
          <p:spPr>
            <a:xfrm>
              <a:off x="0" y="2921307"/>
              <a:ext cx="21640800" cy="1418270"/>
            </a:xfrm>
            <a:prstGeom prst="rect">
              <a:avLst/>
            </a:prstGeom>
          </p:spPr>
          <p:txBody>
            <a:bodyPr lIns="0" tIns="0" rIns="0" bIns="0" rtlCol="0" anchor="t">
              <a:spAutoFit/>
            </a:bodyPr>
            <a:lstStyle/>
            <a:p>
              <a:pPr>
                <a:lnSpc>
                  <a:spcPts val="4326"/>
                </a:lnSpc>
              </a:pPr>
              <a:r>
                <a:rPr lang="en-US" sz="3090">
                  <a:solidFill>
                    <a:srgbClr val="1A1B18"/>
                  </a:solidFill>
                  <a:latin typeface="Cormorant Garamond Bold"/>
                </a:rPr>
                <a:t>When triaging patients in this program  time dependent needs must be ruled out. Time dependent needs can be found in chart 3A.</a:t>
              </a:r>
            </a:p>
          </p:txBody>
        </p:sp>
        <p:sp>
          <p:nvSpPr>
            <p:cNvPr id="5" name="TextBox 5"/>
            <p:cNvSpPr txBox="1"/>
            <p:nvPr/>
          </p:nvSpPr>
          <p:spPr>
            <a:xfrm>
              <a:off x="0" y="545886"/>
              <a:ext cx="21640800" cy="857580"/>
            </a:xfrm>
            <a:prstGeom prst="rect">
              <a:avLst/>
            </a:prstGeom>
          </p:spPr>
          <p:txBody>
            <a:bodyPr lIns="0" tIns="0" rIns="0" bIns="0" rtlCol="0" anchor="t">
              <a:spAutoFit/>
            </a:bodyPr>
            <a:lstStyle/>
            <a:p>
              <a:pPr>
                <a:lnSpc>
                  <a:spcPts val="5107"/>
                </a:lnSpc>
              </a:pPr>
              <a:r>
                <a:rPr lang="en-US" sz="4086" spc="-61">
                  <a:solidFill>
                    <a:srgbClr val="1A1B18"/>
                  </a:solidFill>
                  <a:latin typeface="Cormorant Garamond Bold Bold"/>
                </a:rPr>
                <a:t>Does the patient have any time dependent needs?</a:t>
              </a:r>
            </a:p>
          </p:txBody>
        </p:sp>
        <p:sp>
          <p:nvSpPr>
            <p:cNvPr id="6" name="AutoShape 6"/>
            <p:cNvSpPr/>
            <p:nvPr/>
          </p:nvSpPr>
          <p:spPr>
            <a:xfrm>
              <a:off x="0" y="1928360"/>
              <a:ext cx="21640800" cy="49566"/>
            </a:xfrm>
            <a:prstGeom prst="rect">
              <a:avLst/>
            </a:prstGeom>
            <a:solidFill>
              <a:srgbClr val="CDA63C"/>
            </a:solidFill>
          </p:spPr>
        </p:sp>
      </p:grpSp>
      <p:pic>
        <p:nvPicPr>
          <p:cNvPr id="7" name="Picture 7"/>
          <p:cNvPicPr>
            <a:picLocks noChangeAspect="1"/>
          </p:cNvPicPr>
          <p:nvPr/>
        </p:nvPicPr>
        <p:blipFill>
          <a:blip r:embed="rId3"/>
          <a:srcRect/>
          <a:stretch>
            <a:fillRect/>
          </a:stretch>
        </p:blipFill>
        <p:spPr>
          <a:xfrm>
            <a:off x="11430000" y="3670015"/>
            <a:ext cx="6477852" cy="3857042"/>
          </a:xfrm>
          <a:prstGeom prst="rect">
            <a:avLst/>
          </a:prstGeom>
        </p:spPr>
      </p:pic>
      <p:sp>
        <p:nvSpPr>
          <p:cNvPr id="8" name="TextBox 8"/>
          <p:cNvSpPr txBox="1"/>
          <p:nvPr/>
        </p:nvSpPr>
        <p:spPr>
          <a:xfrm>
            <a:off x="1028700" y="2031880"/>
            <a:ext cx="14391049" cy="1352550"/>
          </a:xfrm>
          <a:prstGeom prst="rect">
            <a:avLst/>
          </a:prstGeom>
        </p:spPr>
        <p:txBody>
          <a:bodyPr lIns="0" tIns="0" rIns="0" bIns="0" rtlCol="0" anchor="t">
            <a:spAutoFit/>
          </a:bodyPr>
          <a:lstStyle/>
          <a:p>
            <a:pPr>
              <a:lnSpc>
                <a:spcPts val="10450"/>
              </a:lnSpc>
            </a:pPr>
            <a:r>
              <a:rPr lang="en-US" sz="9500">
                <a:solidFill>
                  <a:srgbClr val="1A1B18"/>
                </a:solidFill>
                <a:latin typeface="Eczar SemiBold Bold"/>
              </a:rPr>
              <a:t>Time Dependent Needs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1123950"/>
            <a:ext cx="14391049" cy="2679700"/>
          </a:xfrm>
          <a:prstGeom prst="rect">
            <a:avLst/>
          </a:prstGeom>
        </p:spPr>
        <p:txBody>
          <a:bodyPr lIns="0" tIns="0" rIns="0" bIns="0" rtlCol="0" anchor="t">
            <a:spAutoFit/>
          </a:bodyPr>
          <a:lstStyle/>
          <a:p>
            <a:pPr>
              <a:lnSpc>
                <a:spcPts val="10450"/>
              </a:lnSpc>
            </a:pPr>
            <a:r>
              <a:rPr lang="en-US" sz="9500">
                <a:solidFill>
                  <a:srgbClr val="1A1B18"/>
                </a:solidFill>
                <a:latin typeface="Eczar SemiBold Bold"/>
              </a:rPr>
              <a:t>Direct to Triage Procedure</a:t>
            </a:r>
          </a:p>
        </p:txBody>
      </p:sp>
      <p:grpSp>
        <p:nvGrpSpPr>
          <p:cNvPr id="3" name="Group 3"/>
          <p:cNvGrpSpPr/>
          <p:nvPr/>
        </p:nvGrpSpPr>
        <p:grpSpPr>
          <a:xfrm>
            <a:off x="1028700" y="3755959"/>
            <a:ext cx="16230600" cy="3745815"/>
            <a:chOff x="0" y="0"/>
            <a:chExt cx="21640800" cy="4994421"/>
          </a:xfrm>
        </p:grpSpPr>
        <p:sp>
          <p:nvSpPr>
            <p:cNvPr id="4" name="AutoShape 4"/>
            <p:cNvSpPr/>
            <p:nvPr/>
          </p:nvSpPr>
          <p:spPr>
            <a:xfrm>
              <a:off x="0" y="0"/>
              <a:ext cx="21640800" cy="49566"/>
            </a:xfrm>
            <a:prstGeom prst="rect">
              <a:avLst/>
            </a:prstGeom>
            <a:solidFill>
              <a:srgbClr val="CDA63C"/>
            </a:solidFill>
          </p:spPr>
        </p:sp>
        <p:sp>
          <p:nvSpPr>
            <p:cNvPr id="5" name="TextBox 5"/>
            <p:cNvSpPr txBox="1"/>
            <p:nvPr/>
          </p:nvSpPr>
          <p:spPr>
            <a:xfrm>
              <a:off x="0" y="4400222"/>
              <a:ext cx="21640800" cy="594198"/>
            </a:xfrm>
            <a:prstGeom prst="rect">
              <a:avLst/>
            </a:prstGeom>
          </p:spPr>
          <p:txBody>
            <a:bodyPr lIns="0" tIns="0" rIns="0" bIns="0" rtlCol="0" anchor="t">
              <a:spAutoFit/>
            </a:bodyPr>
            <a:lstStyle/>
            <a:p>
              <a:pPr>
                <a:lnSpc>
                  <a:spcPts val="3347"/>
                </a:lnSpc>
              </a:pPr>
              <a:endParaRPr/>
            </a:p>
          </p:txBody>
        </p:sp>
        <p:sp>
          <p:nvSpPr>
            <p:cNvPr id="6" name="TextBox 6"/>
            <p:cNvSpPr txBox="1"/>
            <p:nvPr/>
          </p:nvSpPr>
          <p:spPr>
            <a:xfrm>
              <a:off x="0" y="545886"/>
              <a:ext cx="21640800" cy="2384120"/>
            </a:xfrm>
            <a:prstGeom prst="rect">
              <a:avLst/>
            </a:prstGeom>
          </p:spPr>
          <p:txBody>
            <a:bodyPr lIns="0" tIns="0" rIns="0" bIns="0" rtlCol="0" anchor="t">
              <a:spAutoFit/>
            </a:bodyPr>
            <a:lstStyle/>
            <a:p>
              <a:pPr>
                <a:lnSpc>
                  <a:spcPts val="4732"/>
                </a:lnSpc>
              </a:pPr>
              <a:r>
                <a:rPr lang="en-US" sz="3786" spc="-56">
                  <a:solidFill>
                    <a:srgbClr val="1A1B18"/>
                  </a:solidFill>
                  <a:latin typeface="Cormorant Garamond Bold Bold"/>
                </a:rPr>
                <a:t>IF the patient meets all the criteria, the patient is moved directly to the waiting room via wheelchair and assisted to registration. The clinician will obtain signatures and leave the MIEMSS approved short form with the appropriate staff member.</a:t>
              </a:r>
            </a:p>
          </p:txBody>
        </p:sp>
        <p:sp>
          <p:nvSpPr>
            <p:cNvPr id="7" name="AutoShape 7"/>
            <p:cNvSpPr/>
            <p:nvPr/>
          </p:nvSpPr>
          <p:spPr>
            <a:xfrm>
              <a:off x="0" y="3454900"/>
              <a:ext cx="21640800" cy="49566"/>
            </a:xfrm>
            <a:prstGeom prst="rect">
              <a:avLst/>
            </a:prstGeom>
            <a:solidFill>
              <a:srgbClr val="CDA63C"/>
            </a:solidFill>
          </p:spPr>
        </p:sp>
      </p:grpSp>
      <p:pic>
        <p:nvPicPr>
          <p:cNvPr id="8" name="Picture 8"/>
          <p:cNvPicPr>
            <a:picLocks noChangeAspect="1"/>
          </p:cNvPicPr>
          <p:nvPr/>
        </p:nvPicPr>
        <p:blipFill>
          <a:blip r:embed="rId3"/>
          <a:srcRect/>
          <a:stretch>
            <a:fillRect/>
          </a:stretch>
        </p:blipFill>
        <p:spPr>
          <a:xfrm>
            <a:off x="1028700" y="6432361"/>
            <a:ext cx="10005575" cy="3551086"/>
          </a:xfrm>
          <a:prstGeom prst="rect">
            <a:avLst/>
          </a:prstGeom>
        </p:spPr>
      </p:pic>
      <p:sp>
        <p:nvSpPr>
          <p:cNvPr id="9" name="TextBox 9"/>
          <p:cNvSpPr txBox="1"/>
          <p:nvPr/>
        </p:nvSpPr>
        <p:spPr>
          <a:xfrm>
            <a:off x="11246722" y="6527970"/>
            <a:ext cx="6565795" cy="3283668"/>
          </a:xfrm>
          <a:prstGeom prst="rect">
            <a:avLst/>
          </a:prstGeom>
        </p:spPr>
        <p:txBody>
          <a:bodyPr lIns="0" tIns="0" rIns="0" bIns="0" rtlCol="0" anchor="t">
            <a:spAutoFit/>
          </a:bodyPr>
          <a:lstStyle/>
          <a:p>
            <a:pPr>
              <a:lnSpc>
                <a:spcPts val="5210"/>
              </a:lnSpc>
            </a:pPr>
            <a:r>
              <a:rPr lang="en-US" sz="3721">
                <a:solidFill>
                  <a:srgbClr val="1A1B18"/>
                </a:solidFill>
                <a:latin typeface="Cormorant Garamond Bold Bold"/>
              </a:rPr>
              <a:t>Note: Patients not initially destined for "Direct to Triage" can still be taken to the waiting room if directed to do so by the Charge RN or their designee.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384492"/>
            <a:ext cx="16230600" cy="3873808"/>
            <a:chOff x="0" y="0"/>
            <a:chExt cx="21640800" cy="5165077"/>
          </a:xfrm>
        </p:grpSpPr>
        <p:sp>
          <p:nvSpPr>
            <p:cNvPr id="3" name="AutoShape 3"/>
            <p:cNvSpPr/>
            <p:nvPr/>
          </p:nvSpPr>
          <p:spPr>
            <a:xfrm>
              <a:off x="0" y="0"/>
              <a:ext cx="21640800" cy="49566"/>
            </a:xfrm>
            <a:prstGeom prst="rect">
              <a:avLst/>
            </a:prstGeom>
            <a:solidFill>
              <a:srgbClr val="CDA63C"/>
            </a:solidFill>
          </p:spPr>
        </p:sp>
        <p:sp>
          <p:nvSpPr>
            <p:cNvPr id="4" name="TextBox 4"/>
            <p:cNvSpPr txBox="1"/>
            <p:nvPr/>
          </p:nvSpPr>
          <p:spPr>
            <a:xfrm>
              <a:off x="0" y="3018674"/>
              <a:ext cx="21640800" cy="2146403"/>
            </a:xfrm>
            <a:prstGeom prst="rect">
              <a:avLst/>
            </a:prstGeom>
          </p:spPr>
          <p:txBody>
            <a:bodyPr lIns="0" tIns="0" rIns="0" bIns="0" rtlCol="0" anchor="t">
              <a:spAutoFit/>
            </a:bodyPr>
            <a:lstStyle/>
            <a:p>
              <a:pPr>
                <a:lnSpc>
                  <a:spcPts val="4326"/>
                </a:lnSpc>
              </a:pPr>
              <a:r>
                <a:rPr lang="en-US" sz="3090">
                  <a:solidFill>
                    <a:srgbClr val="1A1B18"/>
                  </a:solidFill>
                  <a:latin typeface="Cormorant Garamond Bold"/>
                </a:rPr>
                <a:t>Clinicians will be required to answer the jurisdictional question found in the Narrative section of the eMEDS report.</a:t>
              </a:r>
            </a:p>
            <a:p>
              <a:pPr marL="667283" lvl="1" indent="-333642">
                <a:lnSpc>
                  <a:spcPts val="4326"/>
                </a:lnSpc>
                <a:buFont typeface="Arial"/>
                <a:buChar char="•"/>
              </a:pPr>
              <a:r>
                <a:rPr lang="en-US" sz="3090">
                  <a:solidFill>
                    <a:srgbClr val="1A1B18"/>
                  </a:solidFill>
                  <a:latin typeface="Cormorant Garamond Bold"/>
                </a:rPr>
                <a:t>"Was this patient placed in the waiting room as part of the "Direct to Triage" program? (Yes/No)</a:t>
              </a:r>
            </a:p>
          </p:txBody>
        </p:sp>
        <p:sp>
          <p:nvSpPr>
            <p:cNvPr id="5" name="TextBox 5"/>
            <p:cNvSpPr txBox="1"/>
            <p:nvPr/>
          </p:nvSpPr>
          <p:spPr>
            <a:xfrm>
              <a:off x="0" y="555411"/>
              <a:ext cx="21640800" cy="945421"/>
            </a:xfrm>
            <a:prstGeom prst="rect">
              <a:avLst/>
            </a:prstGeom>
          </p:spPr>
          <p:txBody>
            <a:bodyPr lIns="0" tIns="0" rIns="0" bIns="0" rtlCol="0" anchor="t">
              <a:spAutoFit/>
            </a:bodyPr>
            <a:lstStyle/>
            <a:p>
              <a:pPr>
                <a:lnSpc>
                  <a:spcPts val="5732"/>
                </a:lnSpc>
              </a:pPr>
              <a:r>
                <a:rPr lang="en-US" sz="4586" spc="-68">
                  <a:solidFill>
                    <a:srgbClr val="1A1B18"/>
                  </a:solidFill>
                  <a:latin typeface="Cormorant Garamond Bold Bold"/>
                </a:rPr>
                <a:t>Jurisdictional question:</a:t>
              </a:r>
            </a:p>
          </p:txBody>
        </p:sp>
        <p:sp>
          <p:nvSpPr>
            <p:cNvPr id="6" name="AutoShape 6"/>
            <p:cNvSpPr/>
            <p:nvPr/>
          </p:nvSpPr>
          <p:spPr>
            <a:xfrm>
              <a:off x="0" y="2025726"/>
              <a:ext cx="21640800" cy="49566"/>
            </a:xfrm>
            <a:prstGeom prst="rect">
              <a:avLst/>
            </a:prstGeom>
            <a:solidFill>
              <a:srgbClr val="CDA63C"/>
            </a:solidFill>
          </p:spPr>
        </p:sp>
      </p:grpSp>
      <p:pic>
        <p:nvPicPr>
          <p:cNvPr id="7" name="Picture 7"/>
          <p:cNvPicPr>
            <a:picLocks noChangeAspect="1"/>
          </p:cNvPicPr>
          <p:nvPr/>
        </p:nvPicPr>
        <p:blipFill>
          <a:blip r:embed="rId3"/>
          <a:srcRect/>
          <a:stretch>
            <a:fillRect/>
          </a:stretch>
        </p:blipFill>
        <p:spPr>
          <a:xfrm>
            <a:off x="8550285" y="2897816"/>
            <a:ext cx="9453130" cy="4423580"/>
          </a:xfrm>
          <a:prstGeom prst="rect">
            <a:avLst/>
          </a:prstGeom>
        </p:spPr>
      </p:pic>
      <p:pic>
        <p:nvPicPr>
          <p:cNvPr id="8" name="Picture 8"/>
          <p:cNvPicPr>
            <a:picLocks noChangeAspect="1"/>
          </p:cNvPicPr>
          <p:nvPr/>
        </p:nvPicPr>
        <p:blipFill>
          <a:blip r:embed="rId4"/>
          <a:srcRect/>
          <a:stretch>
            <a:fillRect/>
          </a:stretch>
        </p:blipFill>
        <p:spPr>
          <a:xfrm>
            <a:off x="9144000" y="5384492"/>
            <a:ext cx="1569021" cy="1438596"/>
          </a:xfrm>
          <a:prstGeom prst="rect">
            <a:avLst/>
          </a:prstGeom>
        </p:spPr>
      </p:pic>
      <p:sp>
        <p:nvSpPr>
          <p:cNvPr id="9" name="TextBox 9"/>
          <p:cNvSpPr txBox="1"/>
          <p:nvPr/>
        </p:nvSpPr>
        <p:spPr>
          <a:xfrm>
            <a:off x="1028700" y="1123950"/>
            <a:ext cx="14391049" cy="1352550"/>
          </a:xfrm>
          <a:prstGeom prst="rect">
            <a:avLst/>
          </a:prstGeom>
        </p:spPr>
        <p:txBody>
          <a:bodyPr lIns="0" tIns="0" rIns="0" bIns="0" rtlCol="0" anchor="t">
            <a:spAutoFit/>
          </a:bodyPr>
          <a:lstStyle/>
          <a:p>
            <a:pPr>
              <a:lnSpc>
                <a:spcPts val="10450"/>
              </a:lnSpc>
            </a:pPr>
            <a:r>
              <a:rPr lang="en-US" sz="9500">
                <a:solidFill>
                  <a:srgbClr val="1A1B18"/>
                </a:solidFill>
                <a:latin typeface="Eczar SemiBold Bold"/>
              </a:rPr>
              <a:t>Documentation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1752</Words>
  <Application>Microsoft Office PowerPoint</Application>
  <PresentationFormat>Custom</PresentationFormat>
  <Paragraphs>110</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Eczar SemiBold</vt:lpstr>
      <vt:lpstr>Arial</vt:lpstr>
      <vt:lpstr>Cormorant Garamond Bold Bold</vt:lpstr>
      <vt:lpstr>Calibri</vt:lpstr>
      <vt:lpstr>Cormorant Garamond Bold</vt:lpstr>
      <vt:lpstr>Eczar SemiBold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County Fire Department</dc:title>
  <dc:creator>William G Fitzpatrick</dc:creator>
  <cp:lastModifiedBy>EMS Coordinator</cp:lastModifiedBy>
  <cp:revision>9</cp:revision>
  <dcterms:created xsi:type="dcterms:W3CDTF">2006-08-16T00:00:00Z</dcterms:created>
  <dcterms:modified xsi:type="dcterms:W3CDTF">2021-11-16T22:27:48Z</dcterms:modified>
  <dc:identifier>DAEqkPDXfsc</dc:identifier>
</cp:coreProperties>
</file>