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97" autoAdjust="0"/>
    <p:restoredTop sz="94168" autoAdjust="0"/>
  </p:normalViewPr>
  <p:slideViewPr>
    <p:cSldViewPr>
      <p:cViewPr>
        <p:scale>
          <a:sx n="91" d="100"/>
          <a:sy n="91" d="100"/>
        </p:scale>
        <p:origin x="-212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CNAS\HomeUser\Audio-Video\Meeting%20Cutaways\CCVESA%20Mess\1973-2011%20Fire%20Incident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CNAS\HomeUser\Audio-Video\Meeting%20Cutaways\CCVESA%20Mess\1973-2011%20Total%20Incident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CNAS\HomeUser\Audio-Video\Meeting%20Cutaways\CCVESA%20Mess\1973-2011%20EM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800"/>
              <a:t>Fire Incidents 1973-2011</a:t>
            </a:r>
          </a:p>
        </c:rich>
      </c:tx>
      <c:layout>
        <c:manualLayout>
          <c:xMode val="edge"/>
          <c:yMode val="edge"/>
          <c:x val="0.32075473899095963"/>
          <c:y val="4.5677010961865064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8.6570477247502775E-2"/>
          <c:y val="0.15986949429037536"/>
          <c:w val="0.91342952275249722"/>
          <c:h val="0.69657422512234912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'[1973-2011 Fire Incidents.xls]Sheet1'!$A$4:$A$42</c:f>
              <c:numCache>
                <c:formatCode>General</c:formatCode>
                <c:ptCount val="39"/>
                <c:pt idx="0">
                  <c:v>1973</c:v>
                </c:pt>
                <c:pt idx="1">
                  <c:v>1974</c:v>
                </c:pt>
                <c:pt idx="2">
                  <c:v>1975</c:v>
                </c:pt>
                <c:pt idx="3">
                  <c:v>1976</c:v>
                </c:pt>
                <c:pt idx="4">
                  <c:v>1977</c:v>
                </c:pt>
                <c:pt idx="5">
                  <c:v>1978</c:v>
                </c:pt>
                <c:pt idx="6">
                  <c:v>1979</c:v>
                </c:pt>
                <c:pt idx="7">
                  <c:v>1980</c:v>
                </c:pt>
                <c:pt idx="8">
                  <c:v>1981</c:v>
                </c:pt>
                <c:pt idx="9">
                  <c:v>1982</c:v>
                </c:pt>
                <c:pt idx="10">
                  <c:v>1983</c:v>
                </c:pt>
                <c:pt idx="11">
                  <c:v>1984</c:v>
                </c:pt>
                <c:pt idx="12">
                  <c:v>1985</c:v>
                </c:pt>
                <c:pt idx="13">
                  <c:v>1986</c:v>
                </c:pt>
                <c:pt idx="14">
                  <c:v>1987</c:v>
                </c:pt>
                <c:pt idx="15">
                  <c:v>1988</c:v>
                </c:pt>
                <c:pt idx="16">
                  <c:v>1989</c:v>
                </c:pt>
                <c:pt idx="17">
                  <c:v>1990</c:v>
                </c:pt>
                <c:pt idx="18">
                  <c:v>1991</c:v>
                </c:pt>
                <c:pt idx="19">
                  <c:v>1992</c:v>
                </c:pt>
                <c:pt idx="20">
                  <c:v>1993</c:v>
                </c:pt>
                <c:pt idx="21">
                  <c:v>1994</c:v>
                </c:pt>
                <c:pt idx="22">
                  <c:v>1995</c:v>
                </c:pt>
                <c:pt idx="23">
                  <c:v>1996</c:v>
                </c:pt>
                <c:pt idx="24">
                  <c:v>1997</c:v>
                </c:pt>
                <c:pt idx="25">
                  <c:v>1998</c:v>
                </c:pt>
                <c:pt idx="26">
                  <c:v>1999</c:v>
                </c:pt>
                <c:pt idx="27">
                  <c:v>2000</c:v>
                </c:pt>
                <c:pt idx="28">
                  <c:v>2001</c:v>
                </c:pt>
                <c:pt idx="29">
                  <c:v>2002</c:v>
                </c:pt>
                <c:pt idx="30">
                  <c:v>2003</c:v>
                </c:pt>
                <c:pt idx="31">
                  <c:v>2004</c:v>
                </c:pt>
                <c:pt idx="32">
                  <c:v>2005</c:v>
                </c:pt>
                <c:pt idx="33">
                  <c:v>2006</c:v>
                </c:pt>
                <c:pt idx="34">
                  <c:v>2007</c:v>
                </c:pt>
                <c:pt idx="35">
                  <c:v>2008</c:v>
                </c:pt>
                <c:pt idx="36">
                  <c:v>2009</c:v>
                </c:pt>
                <c:pt idx="37">
                  <c:v>2010</c:v>
                </c:pt>
                <c:pt idx="38">
                  <c:v>2011</c:v>
                </c:pt>
              </c:numCache>
            </c:numRef>
          </c:cat>
          <c:val>
            <c:numRef>
              <c:f>'[1973-2011 Fire Incidents.xls]Sheet1'!$B$4:$B$42</c:f>
              <c:numCache>
                <c:formatCode>0</c:formatCode>
                <c:ptCount val="39"/>
                <c:pt idx="0">
                  <c:v>1060</c:v>
                </c:pt>
                <c:pt idx="1">
                  <c:v>1086</c:v>
                </c:pt>
                <c:pt idx="2">
                  <c:v>1156</c:v>
                </c:pt>
                <c:pt idx="3">
                  <c:v>1426</c:v>
                </c:pt>
                <c:pt idx="4">
                  <c:v>1528</c:v>
                </c:pt>
                <c:pt idx="5">
                  <c:v>1700</c:v>
                </c:pt>
                <c:pt idx="6">
                  <c:v>2099</c:v>
                </c:pt>
                <c:pt idx="7">
                  <c:v>2037</c:v>
                </c:pt>
                <c:pt idx="8">
                  <c:v>3958</c:v>
                </c:pt>
                <c:pt idx="9">
                  <c:v>4020</c:v>
                </c:pt>
                <c:pt idx="10">
                  <c:v>3966</c:v>
                </c:pt>
                <c:pt idx="11">
                  <c:v>4358</c:v>
                </c:pt>
                <c:pt idx="12">
                  <c:v>4779</c:v>
                </c:pt>
                <c:pt idx="13">
                  <c:v>5346</c:v>
                </c:pt>
                <c:pt idx="14">
                  <c:v>5264</c:v>
                </c:pt>
                <c:pt idx="15">
                  <c:v>5643</c:v>
                </c:pt>
                <c:pt idx="16">
                  <c:v>5064</c:v>
                </c:pt>
                <c:pt idx="17">
                  <c:v>4916</c:v>
                </c:pt>
                <c:pt idx="18">
                  <c:v>5207</c:v>
                </c:pt>
                <c:pt idx="19">
                  <c:v>5409</c:v>
                </c:pt>
                <c:pt idx="20">
                  <c:v>5939</c:v>
                </c:pt>
                <c:pt idx="21">
                  <c:v>6328</c:v>
                </c:pt>
                <c:pt idx="22">
                  <c:v>6469</c:v>
                </c:pt>
                <c:pt idx="23">
                  <c:v>7332</c:v>
                </c:pt>
                <c:pt idx="24">
                  <c:v>5837</c:v>
                </c:pt>
                <c:pt idx="25">
                  <c:v>5754</c:v>
                </c:pt>
                <c:pt idx="26">
                  <c:v>6167</c:v>
                </c:pt>
                <c:pt idx="27">
                  <c:v>6014</c:v>
                </c:pt>
                <c:pt idx="28">
                  <c:v>6414</c:v>
                </c:pt>
                <c:pt idx="29">
                  <c:v>6603</c:v>
                </c:pt>
                <c:pt idx="30">
                  <c:v>7264</c:v>
                </c:pt>
                <c:pt idx="31">
                  <c:v>7164</c:v>
                </c:pt>
                <c:pt idx="32">
                  <c:v>7359</c:v>
                </c:pt>
                <c:pt idx="33">
                  <c:v>7752</c:v>
                </c:pt>
                <c:pt idx="34">
                  <c:v>8249</c:v>
                </c:pt>
                <c:pt idx="35">
                  <c:v>7319</c:v>
                </c:pt>
                <c:pt idx="36">
                  <c:v>7329</c:v>
                </c:pt>
                <c:pt idx="37">
                  <c:v>7096</c:v>
                </c:pt>
                <c:pt idx="38">
                  <c:v>6769</c:v>
                </c:pt>
              </c:numCache>
            </c:numRef>
          </c:val>
        </c:ser>
        <c:axId val="86505728"/>
        <c:axId val="86729472"/>
      </c:barChart>
      <c:catAx>
        <c:axId val="86505728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29472"/>
        <c:crosses val="autoZero"/>
        <c:auto val="1"/>
        <c:lblAlgn val="ctr"/>
        <c:lblOffset val="100"/>
        <c:tickLblSkip val="2"/>
        <c:tickMarkSkip val="1"/>
      </c:catAx>
      <c:valAx>
        <c:axId val="8672947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505728"/>
        <c:crosses val="autoZero"/>
        <c:crossBetween val="between"/>
      </c:valAx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6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Total Incidents EMS and FIRE 1973-2011</a:t>
            </a:r>
          </a:p>
        </c:rich>
      </c:tx>
      <c:layout>
        <c:manualLayout>
          <c:xMode val="edge"/>
          <c:yMode val="edge"/>
          <c:x val="0.18312985571587126"/>
          <c:y val="1.9575856443719425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7.8801331853496151E-2"/>
          <c:y val="0.13866231647634591"/>
          <c:w val="0.91009988901220851"/>
          <c:h val="0.75367047308319834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'[1973-2011 Total Incidents.xls]Sheet1'!$A$4:$A$42</c:f>
              <c:numCache>
                <c:formatCode>General</c:formatCode>
                <c:ptCount val="39"/>
                <c:pt idx="0">
                  <c:v>1973</c:v>
                </c:pt>
                <c:pt idx="1">
                  <c:v>1974</c:v>
                </c:pt>
                <c:pt idx="2">
                  <c:v>1975</c:v>
                </c:pt>
                <c:pt idx="3">
                  <c:v>1976</c:v>
                </c:pt>
                <c:pt idx="4">
                  <c:v>1977</c:v>
                </c:pt>
                <c:pt idx="5">
                  <c:v>1978</c:v>
                </c:pt>
                <c:pt idx="6">
                  <c:v>1979</c:v>
                </c:pt>
                <c:pt idx="7">
                  <c:v>1980</c:v>
                </c:pt>
                <c:pt idx="8">
                  <c:v>1981</c:v>
                </c:pt>
                <c:pt idx="9">
                  <c:v>1982</c:v>
                </c:pt>
                <c:pt idx="10">
                  <c:v>1983</c:v>
                </c:pt>
                <c:pt idx="11">
                  <c:v>1984</c:v>
                </c:pt>
                <c:pt idx="12">
                  <c:v>1985</c:v>
                </c:pt>
                <c:pt idx="13">
                  <c:v>1986</c:v>
                </c:pt>
                <c:pt idx="14">
                  <c:v>1987</c:v>
                </c:pt>
                <c:pt idx="15">
                  <c:v>1988</c:v>
                </c:pt>
                <c:pt idx="16">
                  <c:v>1989</c:v>
                </c:pt>
                <c:pt idx="17">
                  <c:v>1990</c:v>
                </c:pt>
                <c:pt idx="18">
                  <c:v>1991</c:v>
                </c:pt>
                <c:pt idx="19">
                  <c:v>1992</c:v>
                </c:pt>
                <c:pt idx="20">
                  <c:v>1993</c:v>
                </c:pt>
                <c:pt idx="21">
                  <c:v>1994</c:v>
                </c:pt>
                <c:pt idx="22">
                  <c:v>1995</c:v>
                </c:pt>
                <c:pt idx="23">
                  <c:v>1996</c:v>
                </c:pt>
                <c:pt idx="24">
                  <c:v>1997</c:v>
                </c:pt>
                <c:pt idx="25">
                  <c:v>1998</c:v>
                </c:pt>
                <c:pt idx="26">
                  <c:v>1999</c:v>
                </c:pt>
                <c:pt idx="27">
                  <c:v>2000</c:v>
                </c:pt>
                <c:pt idx="28">
                  <c:v>2001</c:v>
                </c:pt>
                <c:pt idx="29">
                  <c:v>2002</c:v>
                </c:pt>
                <c:pt idx="30">
                  <c:v>2003</c:v>
                </c:pt>
                <c:pt idx="31">
                  <c:v>2004</c:v>
                </c:pt>
                <c:pt idx="32">
                  <c:v>2005</c:v>
                </c:pt>
                <c:pt idx="33">
                  <c:v>2006</c:v>
                </c:pt>
                <c:pt idx="34">
                  <c:v>2007</c:v>
                </c:pt>
                <c:pt idx="35">
                  <c:v>2008</c:v>
                </c:pt>
                <c:pt idx="36">
                  <c:v>2009</c:v>
                </c:pt>
                <c:pt idx="37">
                  <c:v>2010</c:v>
                </c:pt>
                <c:pt idx="38">
                  <c:v>2011</c:v>
                </c:pt>
              </c:numCache>
            </c:numRef>
          </c:cat>
          <c:val>
            <c:numRef>
              <c:f>'[1973-2011 Total Incidents.xls]Sheet1'!$D$4:$D$42</c:f>
              <c:numCache>
                <c:formatCode>0</c:formatCode>
                <c:ptCount val="39"/>
                <c:pt idx="0">
                  <c:v>4818</c:v>
                </c:pt>
                <c:pt idx="1">
                  <c:v>5049</c:v>
                </c:pt>
                <c:pt idx="2">
                  <c:v>5346</c:v>
                </c:pt>
                <c:pt idx="3">
                  <c:v>6064</c:v>
                </c:pt>
                <c:pt idx="4">
                  <c:v>5987</c:v>
                </c:pt>
                <c:pt idx="5">
                  <c:v>6542</c:v>
                </c:pt>
                <c:pt idx="6">
                  <c:v>7101</c:v>
                </c:pt>
                <c:pt idx="7">
                  <c:v>7451</c:v>
                </c:pt>
                <c:pt idx="8">
                  <c:v>9490</c:v>
                </c:pt>
                <c:pt idx="9">
                  <c:v>9751</c:v>
                </c:pt>
                <c:pt idx="10">
                  <c:v>10304</c:v>
                </c:pt>
                <c:pt idx="11">
                  <c:v>11127</c:v>
                </c:pt>
                <c:pt idx="12">
                  <c:v>11943</c:v>
                </c:pt>
                <c:pt idx="13">
                  <c:v>12872</c:v>
                </c:pt>
                <c:pt idx="14">
                  <c:v>13076</c:v>
                </c:pt>
                <c:pt idx="15">
                  <c:v>13482</c:v>
                </c:pt>
                <c:pt idx="16">
                  <c:v>12822</c:v>
                </c:pt>
                <c:pt idx="17">
                  <c:v>12939</c:v>
                </c:pt>
                <c:pt idx="18">
                  <c:v>13428</c:v>
                </c:pt>
                <c:pt idx="19">
                  <c:v>13995</c:v>
                </c:pt>
                <c:pt idx="20">
                  <c:v>15602</c:v>
                </c:pt>
                <c:pt idx="21">
                  <c:v>16429</c:v>
                </c:pt>
                <c:pt idx="22">
                  <c:v>17382</c:v>
                </c:pt>
                <c:pt idx="23">
                  <c:v>18849</c:v>
                </c:pt>
                <c:pt idx="24">
                  <c:v>16996</c:v>
                </c:pt>
                <c:pt idx="25">
                  <c:v>16726</c:v>
                </c:pt>
                <c:pt idx="26">
                  <c:v>17674</c:v>
                </c:pt>
                <c:pt idx="27">
                  <c:v>18726</c:v>
                </c:pt>
                <c:pt idx="28">
                  <c:v>19866</c:v>
                </c:pt>
                <c:pt idx="29">
                  <c:v>20031</c:v>
                </c:pt>
                <c:pt idx="30">
                  <c:v>21668</c:v>
                </c:pt>
                <c:pt idx="31">
                  <c:v>20743</c:v>
                </c:pt>
                <c:pt idx="32">
                  <c:v>21147</c:v>
                </c:pt>
                <c:pt idx="33">
                  <c:v>21582</c:v>
                </c:pt>
                <c:pt idx="34">
                  <c:v>23631</c:v>
                </c:pt>
                <c:pt idx="35">
                  <c:v>23061</c:v>
                </c:pt>
                <c:pt idx="36">
                  <c:v>23283</c:v>
                </c:pt>
                <c:pt idx="37">
                  <c:v>23510</c:v>
                </c:pt>
                <c:pt idx="38">
                  <c:v>23478</c:v>
                </c:pt>
              </c:numCache>
            </c:numRef>
          </c:val>
        </c:ser>
        <c:axId val="86744448"/>
        <c:axId val="86762624"/>
      </c:barChart>
      <c:catAx>
        <c:axId val="86744448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62624"/>
        <c:crosses val="autoZero"/>
        <c:auto val="1"/>
        <c:lblAlgn val="ctr"/>
        <c:lblOffset val="100"/>
        <c:tickLblSkip val="2"/>
        <c:tickMarkSkip val="1"/>
      </c:catAx>
      <c:valAx>
        <c:axId val="8676262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44448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algn="ctr"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800"/>
              <a:t>EMS Incidents 1973-2011</a:t>
            </a:r>
          </a:p>
        </c:rich>
      </c:tx>
      <c:layout>
        <c:manualLayout>
          <c:xMode val="edge"/>
          <c:yMode val="edge"/>
          <c:x val="0.32001479837217939"/>
          <c:y val="3.2626427406199039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0765815760266366"/>
          <c:y val="0.15823817292006534"/>
          <c:w val="0.84572697003329667"/>
          <c:h val="0.70473083197389941"/>
        </c:manualLayout>
      </c:layout>
      <c:barChart>
        <c:barDir val="col"/>
        <c:grouping val="clustered"/>
        <c:ser>
          <c:idx val="0"/>
          <c:order val="0"/>
          <c:tx>
            <c:v>EMS Responses 1973-2011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'[1973-2011 EMS.xls]Sheet1'!$A$4:$A$42</c:f>
              <c:numCache>
                <c:formatCode>General</c:formatCode>
                <c:ptCount val="39"/>
                <c:pt idx="0">
                  <c:v>1973</c:v>
                </c:pt>
                <c:pt idx="1">
                  <c:v>1974</c:v>
                </c:pt>
                <c:pt idx="2">
                  <c:v>1975</c:v>
                </c:pt>
                <c:pt idx="3">
                  <c:v>1976</c:v>
                </c:pt>
                <c:pt idx="4">
                  <c:v>1977</c:v>
                </c:pt>
                <c:pt idx="5">
                  <c:v>1978</c:v>
                </c:pt>
                <c:pt idx="6">
                  <c:v>1979</c:v>
                </c:pt>
                <c:pt idx="7">
                  <c:v>1980</c:v>
                </c:pt>
                <c:pt idx="8">
                  <c:v>1981</c:v>
                </c:pt>
                <c:pt idx="9">
                  <c:v>1982</c:v>
                </c:pt>
                <c:pt idx="10">
                  <c:v>1983</c:v>
                </c:pt>
                <c:pt idx="11">
                  <c:v>1984</c:v>
                </c:pt>
                <c:pt idx="12">
                  <c:v>1985</c:v>
                </c:pt>
                <c:pt idx="13">
                  <c:v>1986</c:v>
                </c:pt>
                <c:pt idx="14">
                  <c:v>1987</c:v>
                </c:pt>
                <c:pt idx="15">
                  <c:v>1988</c:v>
                </c:pt>
                <c:pt idx="16">
                  <c:v>1989</c:v>
                </c:pt>
                <c:pt idx="17">
                  <c:v>1990</c:v>
                </c:pt>
                <c:pt idx="18">
                  <c:v>1991</c:v>
                </c:pt>
                <c:pt idx="19">
                  <c:v>1992</c:v>
                </c:pt>
                <c:pt idx="20">
                  <c:v>1993</c:v>
                </c:pt>
                <c:pt idx="21">
                  <c:v>1994</c:v>
                </c:pt>
                <c:pt idx="22">
                  <c:v>1995</c:v>
                </c:pt>
                <c:pt idx="23">
                  <c:v>1996</c:v>
                </c:pt>
                <c:pt idx="24">
                  <c:v>1997</c:v>
                </c:pt>
                <c:pt idx="25">
                  <c:v>1998</c:v>
                </c:pt>
                <c:pt idx="26">
                  <c:v>1999</c:v>
                </c:pt>
                <c:pt idx="27">
                  <c:v>2000</c:v>
                </c:pt>
                <c:pt idx="28">
                  <c:v>2001</c:v>
                </c:pt>
                <c:pt idx="29">
                  <c:v>2002</c:v>
                </c:pt>
                <c:pt idx="30">
                  <c:v>2003</c:v>
                </c:pt>
                <c:pt idx="31">
                  <c:v>2004</c:v>
                </c:pt>
                <c:pt idx="32">
                  <c:v>2005</c:v>
                </c:pt>
                <c:pt idx="33">
                  <c:v>2006</c:v>
                </c:pt>
                <c:pt idx="34">
                  <c:v>2007</c:v>
                </c:pt>
                <c:pt idx="35">
                  <c:v>2008</c:v>
                </c:pt>
                <c:pt idx="36">
                  <c:v>2009</c:v>
                </c:pt>
                <c:pt idx="37">
                  <c:v>2010</c:v>
                </c:pt>
                <c:pt idx="38">
                  <c:v>2011</c:v>
                </c:pt>
              </c:numCache>
            </c:numRef>
          </c:cat>
          <c:val>
            <c:numRef>
              <c:f>'[1973-2011 EMS.xls]Sheet1'!$C$4:$C$42</c:f>
              <c:numCache>
                <c:formatCode>0</c:formatCode>
                <c:ptCount val="39"/>
                <c:pt idx="0">
                  <c:v>3758</c:v>
                </c:pt>
                <c:pt idx="1">
                  <c:v>3963</c:v>
                </c:pt>
                <c:pt idx="2">
                  <c:v>4190</c:v>
                </c:pt>
                <c:pt idx="3">
                  <c:v>4638</c:v>
                </c:pt>
                <c:pt idx="4">
                  <c:v>4459</c:v>
                </c:pt>
                <c:pt idx="5">
                  <c:v>4842</c:v>
                </c:pt>
                <c:pt idx="6">
                  <c:v>5002</c:v>
                </c:pt>
                <c:pt idx="7">
                  <c:v>5414</c:v>
                </c:pt>
                <c:pt idx="8">
                  <c:v>5532</c:v>
                </c:pt>
                <c:pt idx="9">
                  <c:v>5731</c:v>
                </c:pt>
                <c:pt idx="10">
                  <c:v>6338</c:v>
                </c:pt>
                <c:pt idx="11">
                  <c:v>6769</c:v>
                </c:pt>
                <c:pt idx="12">
                  <c:v>7164</c:v>
                </c:pt>
                <c:pt idx="13">
                  <c:v>7526</c:v>
                </c:pt>
                <c:pt idx="14">
                  <c:v>7812</c:v>
                </c:pt>
                <c:pt idx="15">
                  <c:v>7839</c:v>
                </c:pt>
                <c:pt idx="16">
                  <c:v>7758</c:v>
                </c:pt>
                <c:pt idx="17">
                  <c:v>8023</c:v>
                </c:pt>
                <c:pt idx="18">
                  <c:v>8221</c:v>
                </c:pt>
                <c:pt idx="19">
                  <c:v>8586</c:v>
                </c:pt>
                <c:pt idx="20">
                  <c:v>9663</c:v>
                </c:pt>
                <c:pt idx="21">
                  <c:v>10101</c:v>
                </c:pt>
                <c:pt idx="22">
                  <c:v>10913</c:v>
                </c:pt>
                <c:pt idx="23">
                  <c:v>11517</c:v>
                </c:pt>
                <c:pt idx="24">
                  <c:v>11159</c:v>
                </c:pt>
                <c:pt idx="25">
                  <c:v>10972</c:v>
                </c:pt>
                <c:pt idx="26">
                  <c:v>11507</c:v>
                </c:pt>
                <c:pt idx="27">
                  <c:v>12712</c:v>
                </c:pt>
                <c:pt idx="28">
                  <c:v>13452</c:v>
                </c:pt>
                <c:pt idx="29">
                  <c:v>13428</c:v>
                </c:pt>
                <c:pt idx="30">
                  <c:v>14404</c:v>
                </c:pt>
                <c:pt idx="31">
                  <c:v>13579</c:v>
                </c:pt>
                <c:pt idx="32">
                  <c:v>13788</c:v>
                </c:pt>
                <c:pt idx="33">
                  <c:v>13830</c:v>
                </c:pt>
                <c:pt idx="34">
                  <c:v>15382</c:v>
                </c:pt>
                <c:pt idx="35">
                  <c:v>15742</c:v>
                </c:pt>
                <c:pt idx="36">
                  <c:v>15954</c:v>
                </c:pt>
                <c:pt idx="37">
                  <c:v>16414</c:v>
                </c:pt>
                <c:pt idx="38">
                  <c:v>16709</c:v>
                </c:pt>
              </c:numCache>
            </c:numRef>
          </c:val>
        </c:ser>
        <c:axId val="88650496"/>
        <c:axId val="88652032"/>
      </c:barChart>
      <c:catAx>
        <c:axId val="88650496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652032"/>
        <c:crosses val="autoZero"/>
        <c:auto val="1"/>
        <c:lblAlgn val="ctr"/>
        <c:lblOffset val="100"/>
        <c:tickLblSkip val="2"/>
        <c:tickMarkSkip val="1"/>
      </c:catAx>
      <c:valAx>
        <c:axId val="8865203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650496"/>
        <c:crosses val="autoZero"/>
        <c:crossBetween val="between"/>
      </c:valAx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  <a:ln>
          <a:solidFill>
            <a:srgbClr val="808080"/>
          </a:solidFill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13835-19DE-4C5D-9626-DFEE079C4536}" type="datetimeFigureOut">
              <a:rPr lang="en-US" smtClean="0"/>
              <a:pPr/>
              <a:t>3/30/2012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87931-3A8D-41CA-A89C-D58D42605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87931-3A8D-41CA-A89C-D58D426052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1D01-4291-4A8D-8E7F-4B8B2A6B33F2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9AA46-116C-42E5-8417-CB9BFB78209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4196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E18D-FF54-4AB5-965D-533E61F817E6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7031A-D716-419F-9CEE-D165883BAFD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140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561EC-EBDC-4891-8E0F-C46DDAFF77D8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2D4D5-BF4E-4B7A-BAA2-A41BA0279BB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2953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C8CFE-2B91-4F08-8947-5351E27DA911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B7DFC-DC91-486D-865D-0CC581ECD1C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9564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9702E-69EB-4BD2-8C20-D69843F58F1D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2D341-2164-4489-9F36-282D4E98480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34596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EAE3C-342C-48FF-8D15-AE7D438F8623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C9F81-3059-4047-902F-E364B43FF0C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2884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FD9A8-C05A-43FC-AC7D-319BBDDAEB24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E8AA8-4407-4A25-BFE7-FD55B54F17B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3502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64437-5D90-4B98-9C90-0AA091E404DE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36EBF-2A4A-4954-9736-2157DE37E54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6354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CEB7B-2330-4D81-89E2-4A603342F88C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74A0C-0E19-4945-9ECD-37392EB8DBE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56358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C6CB6-4EE7-4CC6-94EF-D87B2B4D4B6D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738FC-1B22-431D-A149-1C660CC1193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9172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82ECB-9DCE-4C7C-9614-A5A060F9FDCF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C8559-17A0-411A-A120-B48B1291338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80116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EF3405-BC9F-4DF8-A24D-D3FDF03385AE}" type="datetimeFigureOut">
              <a:rPr lang="fr-FR"/>
              <a:pPr>
                <a:defRPr/>
              </a:pPr>
              <a:t>30/03/2012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C2A1EA-B385-4FF9-A55F-51D6AB793FF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1643063"/>
            <a:ext cx="7772400" cy="1470025"/>
          </a:xfrm>
        </p:spPr>
        <p:txBody>
          <a:bodyPr/>
          <a:lstStyle/>
          <a:p>
            <a:r>
              <a:rPr lang="fr-CA" dirty="0" smtClean="0">
                <a:solidFill>
                  <a:schemeClr val="bg1"/>
                </a:solidFill>
              </a:rPr>
              <a:t>CCVESA</a:t>
            </a:r>
            <a:endParaRPr lang="fr-FR" dirty="0" smtClean="0">
              <a:solidFill>
                <a:schemeClr val="bg1"/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371600" y="2655888"/>
            <a:ext cx="6400800" cy="1752600"/>
          </a:xfrm>
        </p:spPr>
        <p:txBody>
          <a:bodyPr/>
          <a:lstStyle/>
          <a:p>
            <a:r>
              <a:rPr lang="fr-CA" dirty="0" smtClean="0">
                <a:solidFill>
                  <a:schemeClr val="bg1"/>
                </a:solidFill>
              </a:rPr>
              <a:t>Carroll County Volunteer Emergency</a:t>
            </a:r>
          </a:p>
          <a:p>
            <a:r>
              <a:rPr lang="fr-CA" dirty="0" smtClean="0">
                <a:solidFill>
                  <a:schemeClr val="bg1"/>
                </a:solidFill>
              </a:rPr>
              <a:t>Services Association</a:t>
            </a:r>
          </a:p>
          <a:p>
            <a:r>
              <a:rPr lang="en-US" dirty="0">
                <a:solidFill>
                  <a:schemeClr val="bg1"/>
                </a:solidFill>
              </a:rPr>
              <a:t>FY 13 Budget Presentation</a:t>
            </a:r>
          </a:p>
          <a:p>
            <a:r>
              <a:rPr lang="en-US" dirty="0">
                <a:solidFill>
                  <a:schemeClr val="bg1"/>
                </a:solidFill>
              </a:rPr>
              <a:t>March 27, 2012</a:t>
            </a:r>
          </a:p>
          <a:p>
            <a:endParaRPr lang="fr-FR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r>
              <a:rPr lang="fr-FR" smtClean="0"/>
              <a:t>Lorem ipsum dolor sit amet, consectetuer adipiscing elit. Vivamus et magna. Fusce sed sem sed magna suscipit egestas. </a:t>
            </a:r>
          </a:p>
          <a:p>
            <a:r>
              <a:rPr lang="fr-FR" smtClean="0"/>
              <a:t>Lorem ipsum dolor sit amet, consectetuer adipiscing elit. Vivamus et magna. Fusce sed sem sed magna suscipit egestas. 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281081" y="510801"/>
          <a:ext cx="8581838" cy="5836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281081" y="510801"/>
          <a:ext cx="8581838" cy="5836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13382020"/>
              </p:ext>
            </p:extLst>
          </p:nvPr>
        </p:nvGraphicFramePr>
        <p:xfrm>
          <a:off x="838200" y="2209800"/>
          <a:ext cx="7391400" cy="4236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21" y="2514600"/>
            <a:ext cx="7731125" cy="346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6328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22210910"/>
              </p:ext>
            </p:extLst>
          </p:nvPr>
        </p:nvGraphicFramePr>
        <p:xfrm>
          <a:off x="609600" y="2514600"/>
          <a:ext cx="8229600" cy="3428999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400317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CCVESA Budgets FY 09 - FY 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FY 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FY 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FY 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FY 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FY 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5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Requested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5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EMS 24/7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$3,637,760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$3,679,760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$3,679,760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$3,679,760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$3,790,150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5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Change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3.02%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5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CCVESA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$6,153,130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$6,327,280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$6,337,280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$6,500,000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$6,695,000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5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Change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-2.00%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2.83%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2.57%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3.00%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5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$9,790,890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$10,007,040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$10,017,040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$10,179,760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$10,485,150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5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Change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-0.69%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2.21%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3.00%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435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5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EMS 24/7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1.15% increase from FY 09 to FY 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CCVESA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5.64% increase from FY 09 to FY 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/>
                        </a:rPr>
                        <a:t>3.97% increase from FY 09 to FY 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507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17778289"/>
              </p:ext>
            </p:extLst>
          </p:nvPr>
        </p:nvGraphicFramePr>
        <p:xfrm>
          <a:off x="457200" y="1676400"/>
          <a:ext cx="8229599" cy="4225013"/>
        </p:xfrm>
        <a:graphic>
          <a:graphicData uri="http://schemas.openxmlformats.org/drawingml/2006/table">
            <a:tbl>
              <a:tblPr/>
              <a:tblGrid>
                <a:gridCol w="2195172"/>
                <a:gridCol w="1295060"/>
                <a:gridCol w="367393"/>
                <a:gridCol w="1212396"/>
                <a:gridCol w="367393"/>
                <a:gridCol w="1212396"/>
                <a:gridCol w="367393"/>
                <a:gridCol w="1212396"/>
              </a:tblGrid>
              <a:tr h="367393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effectLst/>
                          <a:latin typeface="Arial"/>
                        </a:rPr>
                        <a:t>Fire &amp; EMS Budget Comparison by County FY 12</a:t>
                      </a:r>
                    </a:p>
                  </a:txBody>
                  <a:tcPr marL="9185" marR="9185" marT="9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28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Baltimore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Frederick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Howard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Carroll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Career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  74,545,754.00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$ 40,098,177.00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$ 76,467,497.00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Volunteer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     6,791,465.00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  2,829,739.00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$ 13,955,083.00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EMS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  3,679,760.00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CCVESA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  6,500,000.00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Total Funding For Fire &amp; EMS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  81,337,219.00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$ 42,927,916.00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$ 90,422,580.00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$ 10,179,760.00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Population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smtClean="0">
                          <a:effectLst/>
                          <a:latin typeface="Arial"/>
                        </a:rPr>
                        <a:t>                </a:t>
                      </a:r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805,029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              233,385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              286,669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              174,650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Per Capita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smtClean="0">
                          <a:effectLst/>
                          <a:latin typeface="Arial"/>
                        </a:rPr>
                        <a:t>$                101.04 </a:t>
                      </a:r>
                      <a:endParaRPr lang="en-US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 $              183.94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 $              315.43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effectLst/>
                          <a:latin typeface="Arial"/>
                        </a:rPr>
                        <a:t>$                 58.29</a:t>
                      </a:r>
                      <a:endParaRPr lang="en-US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Average of 3 Career Counties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             200.13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Difference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             141.84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2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Estimated Cost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 $ 34,952,704.50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effectLst/>
                          <a:latin typeface="Arial"/>
                        </a:rPr>
                        <a:t>Estimated Savings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/>
                        </a:rPr>
                        <a:t> $ 24,772,944.50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2058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105</Template>
  <TotalTime>13</TotalTime>
  <Words>298</Words>
  <Application>Microsoft Office PowerPoint</Application>
  <PresentationFormat>On-screen Show (4:3)</PresentationFormat>
  <Paragraphs>231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105</vt:lpstr>
      <vt:lpstr>CCVESA</vt:lpstr>
      <vt:lpstr>Slide 2</vt:lpstr>
      <vt:lpstr>Slide 3</vt:lpstr>
      <vt:lpstr>Slide 4</vt:lpstr>
      <vt:lpstr>Slide 5</vt:lpstr>
      <vt:lpstr>Slide 6</vt:lpstr>
      <vt:lpstr>Slide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CCVESA</dc:title>
  <dc:creator>cswam</dc:creator>
  <cp:lastModifiedBy>Neal C. Roop</cp:lastModifiedBy>
  <cp:revision>4</cp:revision>
  <dcterms:created xsi:type="dcterms:W3CDTF">2012-03-27T18:34:16Z</dcterms:created>
  <dcterms:modified xsi:type="dcterms:W3CDTF">2012-03-30T18:05:56Z</dcterms:modified>
</cp:coreProperties>
</file>